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9945688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оман Рябцев" initials="РР" lastIdx="1" clrIdx="0">
    <p:extLst>
      <p:ext uri="{19B8F6BF-5375-455C-9EA6-DF929625EA0E}">
        <p15:presenceInfo xmlns:p15="http://schemas.microsoft.com/office/powerpoint/2012/main" userId="b7aeb52a58acef6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EBADA-229E-4593-A5E4-CE6623F22EE5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942CA-6106-41B0-B176-4A30EE58E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337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FE176-513D-459E-9CE8-B385C8B0790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7250"/>
            <a:ext cx="41163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69" y="3300412"/>
            <a:ext cx="795655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CACC-E29E-497E-82B4-BA55C47D8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604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775FB-844C-4EE1-A2DE-41DDFA0D2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21" y="195310"/>
            <a:ext cx="12011487" cy="763478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cs typeface="Arial"/>
              </a:rPr>
              <a:t>М</a:t>
            </a:r>
            <a:r>
              <a:rPr kumimoji="0" lang="az-Cyrl-AZ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cs typeface="Arial"/>
              </a:rPr>
              <a:t>униципальное бюджетное дошкольное образовательное учреждение </a:t>
            </a:r>
            <a:br>
              <a:rPr kumimoji="0" lang="az-Cyrl-AZ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cs typeface="Arial"/>
              </a:rPr>
            </a:br>
            <a:r>
              <a:rPr kumimoji="0" lang="az-Cyrl-AZ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cs typeface="Arial"/>
              </a:rPr>
              <a:t>детский сад комбинированного вида</a:t>
            </a: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cs typeface="Arial"/>
              </a:rPr>
              <a:t> 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cs typeface="Arial"/>
              </a:rPr>
              <a:t>N 2,</a:t>
            </a: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cs typeface="Arial"/>
              </a:rPr>
              <a:t>  </a:t>
            </a:r>
            <a:r>
              <a:rPr kumimoji="0" lang="az-Cyrl-AZ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cs typeface="Arial"/>
              </a:rPr>
              <a:t>г. Нелидово, Тверской обл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cs typeface="Arial"/>
              </a:rPr>
              <a:t>.</a:t>
            </a:r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0F10E7-22B3-4872-8829-E43D14EA6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942" y="1633492"/>
            <a:ext cx="11656380" cy="5029198"/>
          </a:xfrm>
        </p:spPr>
        <p:txBody>
          <a:bodyPr>
            <a:normAutofit/>
          </a:bodyPr>
          <a:lstStyle/>
          <a:p>
            <a:pPr algn="ctr" fontAlgn="base">
              <a:lnSpc>
                <a:spcPts val="1800"/>
              </a:lnSpc>
              <a:spcAft>
                <a:spcPts val="1125"/>
              </a:spcAft>
            </a:pPr>
            <a:endParaRPr lang="ru-RU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 fontAlgn="base">
              <a:lnSpc>
                <a:spcPts val="1800"/>
              </a:lnSpc>
              <a:spcAft>
                <a:spcPts val="1125"/>
              </a:spcAft>
            </a:pPr>
            <a:endParaRPr lang="ru-RU" sz="2000" b="1" dirty="0">
              <a:solidFill>
                <a:srgbClr val="000000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algn="ctr" fontAlgn="base">
              <a:lnSpc>
                <a:spcPts val="1800"/>
              </a:lnSpc>
              <a:spcAft>
                <a:spcPts val="1125"/>
              </a:spcAft>
            </a:pPr>
            <a:endParaRPr lang="ru-RU" sz="2000" b="1" dirty="0">
              <a:solidFill>
                <a:srgbClr val="000000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algn="ctr" fontAlgn="base">
              <a:lnSpc>
                <a:spcPts val="1800"/>
              </a:lnSpc>
              <a:spcAft>
                <a:spcPts val="1125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Опытно-исследовательский проект</a:t>
            </a:r>
          </a:p>
          <a:p>
            <a:pPr algn="ctr" fontAlgn="base">
              <a:lnSpc>
                <a:spcPts val="1800"/>
              </a:lnSpc>
              <a:spcAft>
                <a:spcPts val="1125"/>
              </a:spcAft>
            </a:pPr>
            <a:endParaRPr lang="ru-RU" sz="2000" b="1" dirty="0">
              <a:solidFill>
                <a:srgbClr val="000000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ts val="1800"/>
              </a:lnSpc>
              <a:spcAft>
                <a:spcPts val="1125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«Вода в нашей жизни»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r"/>
            <a:r>
              <a:rPr lang="ru-RU" sz="2000" dirty="0">
                <a:solidFill>
                  <a:schemeClr val="tx1"/>
                </a:solidFill>
                <a:latin typeface="Candara" panose="020E0502030303020204" pitchFamily="34" charset="0"/>
              </a:rPr>
              <a:t>Подготовила: Воспитатель Рябцева Людмила Викторовна</a:t>
            </a:r>
          </a:p>
        </p:txBody>
      </p:sp>
      <p:pic>
        <p:nvPicPr>
          <p:cNvPr id="4" name="Рисунок 3" descr="обои : пейзаж, Белое, Горы, водопад, море, природа, мох, Синий, Туман, Скал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802" y="1377359"/>
            <a:ext cx="3230880" cy="2019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s://w-dog.ru/wallpapers/0/8/515306860221396/gornyj-vodopad-v-teni-osennego-les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7750" y="3627142"/>
            <a:ext cx="3550920" cy="22193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752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5F539-A895-414E-921C-57F5C26AF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8599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  <a:latin typeface="Candara" panose="020E0502030303020204" pitchFamily="34" charset="0"/>
              </a:rPr>
              <a:t>Интеграция областей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CF7CB1FE-A35E-4F2D-A1B8-F6C0244C92EA}"/>
              </a:ext>
            </a:extLst>
          </p:cNvPr>
          <p:cNvCxnSpPr>
            <a:cxnSpLocks/>
          </p:cNvCxnSpPr>
          <p:nvPr/>
        </p:nvCxnSpPr>
        <p:spPr>
          <a:xfrm>
            <a:off x="6101918" y="1580225"/>
            <a:ext cx="1" cy="1839822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85A7D71-B21B-4875-8EF9-45C234C06C41}"/>
              </a:ext>
            </a:extLst>
          </p:cNvPr>
          <p:cNvSpPr/>
          <p:nvPr/>
        </p:nvSpPr>
        <p:spPr>
          <a:xfrm>
            <a:off x="4802819" y="3429000"/>
            <a:ext cx="2476870" cy="13294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Познавательное развитие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1BF10A8B-CB4F-470E-AF68-6A45E1C3E0C5}"/>
              </a:ext>
            </a:extLst>
          </p:cNvPr>
          <p:cNvCxnSpPr>
            <a:cxnSpLocks/>
          </p:cNvCxnSpPr>
          <p:nvPr/>
        </p:nvCxnSpPr>
        <p:spPr>
          <a:xfrm>
            <a:off x="7341833" y="1362724"/>
            <a:ext cx="1606858" cy="3298053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3C2B26B6-6A4D-4270-B5AC-6B9B478044A2}"/>
              </a:ext>
            </a:extLst>
          </p:cNvPr>
          <p:cNvCxnSpPr>
            <a:cxnSpLocks/>
          </p:cNvCxnSpPr>
          <p:nvPr/>
        </p:nvCxnSpPr>
        <p:spPr>
          <a:xfrm>
            <a:off x="8532635" y="1362724"/>
            <a:ext cx="1729951" cy="1182949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3F7A98B5-ABBD-4F64-9BA4-A9758BD57929}"/>
              </a:ext>
            </a:extLst>
          </p:cNvPr>
          <p:cNvCxnSpPr>
            <a:cxnSpLocks/>
          </p:cNvCxnSpPr>
          <p:nvPr/>
        </p:nvCxnSpPr>
        <p:spPr>
          <a:xfrm flipH="1">
            <a:off x="3243929" y="1362724"/>
            <a:ext cx="1336949" cy="3389049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F7DC9630-6979-4E80-A696-D903EAA75CA0}"/>
              </a:ext>
            </a:extLst>
          </p:cNvPr>
          <p:cNvCxnSpPr>
            <a:cxnSpLocks/>
          </p:cNvCxnSpPr>
          <p:nvPr/>
        </p:nvCxnSpPr>
        <p:spPr>
          <a:xfrm flipH="1">
            <a:off x="1929414" y="1362724"/>
            <a:ext cx="1701554" cy="1182949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7E574E4-DADC-43FE-AA23-C6B0E9A95952}"/>
              </a:ext>
            </a:extLst>
          </p:cNvPr>
          <p:cNvSpPr/>
          <p:nvPr/>
        </p:nvSpPr>
        <p:spPr>
          <a:xfrm>
            <a:off x="9639300" y="2746382"/>
            <a:ext cx="2228850" cy="134733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Художественно-эстетическое развитие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3188D6C-DD83-4652-9919-F81EB3FC667C}"/>
              </a:ext>
            </a:extLst>
          </p:cNvPr>
          <p:cNvSpPr/>
          <p:nvPr/>
        </p:nvSpPr>
        <p:spPr>
          <a:xfrm>
            <a:off x="8143875" y="4914900"/>
            <a:ext cx="2571750" cy="125404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Социально-коммуникативное развитие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1102D83-AB8D-4FD3-8B22-462B022BB452}"/>
              </a:ext>
            </a:extLst>
          </p:cNvPr>
          <p:cNvSpPr/>
          <p:nvPr/>
        </p:nvSpPr>
        <p:spPr>
          <a:xfrm>
            <a:off x="2024082" y="4758430"/>
            <a:ext cx="2571750" cy="141051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Речевое развитие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1BDC4C2-A6EA-488E-9ABF-A2F816F8C76B}"/>
              </a:ext>
            </a:extLst>
          </p:cNvPr>
          <p:cNvSpPr/>
          <p:nvPr/>
        </p:nvSpPr>
        <p:spPr>
          <a:xfrm>
            <a:off x="657225" y="2746382"/>
            <a:ext cx="2438400" cy="134733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Физическое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17151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21A05-C928-462B-97ED-6B6279938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5981700"/>
            <a:ext cx="10364432" cy="61436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Candara" panose="020E0502030303020204" pitchFamily="34" charset="0"/>
              </a:rPr>
              <a:t>Беседы и чтение художественной литературы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917B64-B9CB-44B5-9ECA-4639AB601BE3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209" y="1023663"/>
            <a:ext cx="2903624" cy="4017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CooL\AppData\Local\Microsoft\Windows\INetCache\Content.Word\IMG-20220403-WA000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8061" y="1059907"/>
            <a:ext cx="2809948" cy="3735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CooL\AppData\Local\Microsoft\Windows\INetCache\Content.Word\IMG20220404104645.jpg"/>
          <p:cNvPicPr/>
          <p:nvPr/>
        </p:nvPicPr>
        <p:blipFill>
          <a:blip r:embed="rId4"/>
          <a:srcRect t="26462"/>
          <a:stretch>
            <a:fillRect/>
          </a:stretch>
        </p:blipFill>
        <p:spPr bwMode="auto">
          <a:xfrm>
            <a:off x="4625162" y="1382234"/>
            <a:ext cx="2568206" cy="3317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422371" y="357447"/>
            <a:ext cx="3416531" cy="448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94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7AA5D-80B4-4F2F-9A50-9A2A48504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6159740"/>
            <a:ext cx="10364432" cy="58728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Candara" panose="020E0502030303020204" pitchFamily="34" charset="0"/>
              </a:rPr>
              <a:t>Опыты с водой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DE1C24-024C-4B1C-A48A-71BA2DEB01C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857" y="149629"/>
            <a:ext cx="2593256" cy="3161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9DABFE-9DE3-490E-9C38-3EB9C5945A12}"/>
              </a:ext>
            </a:extLst>
          </p:cNvPr>
          <p:cNvPicPr/>
          <p:nvPr/>
        </p:nvPicPr>
        <p:blipFill>
          <a:blip r:embed="rId3" cstate="print"/>
          <a:srcRect b="35193"/>
          <a:stretch>
            <a:fillRect/>
          </a:stretch>
        </p:blipFill>
        <p:spPr bwMode="auto">
          <a:xfrm>
            <a:off x="3446935" y="149628"/>
            <a:ext cx="2403180" cy="3174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5577AC-BC24-43EE-9B5C-4FA31C644E9C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7019" y="149627"/>
            <a:ext cx="2498245" cy="3161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7AD07A-82D0-4CC1-B566-FAFE428E1959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96249" y="149627"/>
            <a:ext cx="2570052" cy="3092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C34BEE5-5AD0-4075-BB6B-F9A1C99F3EB3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25" y="3454902"/>
            <a:ext cx="2469191" cy="3249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1328370-8BD8-479C-BA04-2AAE751A1FC0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00298" y="3480740"/>
            <a:ext cx="2469191" cy="2815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5A25EEA-46D6-42D0-B70A-C991DD2F864A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96248" y="3397613"/>
            <a:ext cx="2603058" cy="3349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4061A2-9286-4A95-8494-6A45719A2F3C}"/>
              </a:ext>
            </a:extLst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68917" y="3496071"/>
            <a:ext cx="2603058" cy="2815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096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4BEE2E-9815-49EC-8484-BAD87154BAB2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19" y="30592"/>
            <a:ext cx="2797174" cy="3209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688C38-4353-4359-AE00-F08DB2F31BA5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5999" y="30593"/>
            <a:ext cx="3001779" cy="3209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8DEFD5-15EC-4899-A002-A34D634F81E6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2892" y="30592"/>
            <a:ext cx="3001779" cy="3209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81C9F9-25E9-4865-921F-CF90F0F58EAF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19107" y="30592"/>
            <a:ext cx="2867150" cy="3222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803C3A-5A9A-45F6-A137-BB32E57F9ACA}"/>
              </a:ext>
            </a:extLst>
          </p:cNvPr>
          <p:cNvPicPr/>
          <p:nvPr/>
        </p:nvPicPr>
        <p:blipFill>
          <a:blip r:embed="rId6" cstate="print"/>
          <a:srcRect l="8498" t="11793" r="14217" b="13598"/>
          <a:stretch>
            <a:fillRect/>
          </a:stretch>
        </p:blipFill>
        <p:spPr bwMode="auto">
          <a:xfrm>
            <a:off x="196984" y="3285985"/>
            <a:ext cx="2705704" cy="3400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199003-197D-452C-9226-BD3032A40721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12377" y="3538901"/>
            <a:ext cx="2680610" cy="3319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CooL\AppData\Local\Microsoft\Windows\INetCache\Content.Word\IMG20220405103201.jpg"/>
          <p:cNvPicPr/>
          <p:nvPr/>
        </p:nvPicPr>
        <p:blipFill>
          <a:blip r:embed="rId8"/>
          <a:srcRect l="13469" t="6378" r="7322" b="21420"/>
          <a:stretch>
            <a:fillRect/>
          </a:stretch>
        </p:blipFill>
        <p:spPr bwMode="auto">
          <a:xfrm>
            <a:off x="3030279" y="3308323"/>
            <a:ext cx="2690037" cy="3400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CooL\AppData\Local\Microsoft\Windows\INetCache\Content.Word\IMG20220407110529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1292" y="3554708"/>
            <a:ext cx="2403731" cy="296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5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A5D50-6CCC-44F4-93BB-35B64F706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828564"/>
            <a:ext cx="10351752" cy="869608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Candara" panose="020E0502030303020204" pitchFamily="34" charset="0"/>
              </a:rPr>
              <a:t>Работа с родителями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BF5760-624F-4447-815A-EF2F57168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74" y="1810139"/>
            <a:ext cx="10351752" cy="46279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04373A-9D7F-4E11-B77A-C19FE864E96A}"/>
              </a:ext>
            </a:extLst>
          </p:cNvPr>
          <p:cNvPicPr/>
          <p:nvPr/>
        </p:nvPicPr>
        <p:blipFill rotWithShape="1">
          <a:blip r:embed="rId2" cstate="print"/>
          <a:srcRect t="6642" b="46060"/>
          <a:stretch/>
        </p:blipFill>
        <p:spPr bwMode="auto">
          <a:xfrm>
            <a:off x="3092313" y="1922106"/>
            <a:ext cx="6660515" cy="4198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583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33214-E1CB-46E7-BE14-0849AF647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828564"/>
            <a:ext cx="10351752" cy="74831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Candara" panose="020E0502030303020204" pitchFamily="34" charset="0"/>
              </a:rPr>
              <a:t>3 этап - заключительный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06C5DF-4D0B-4DFB-BBE0-9698439EA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5672" y="1735495"/>
            <a:ext cx="10351752" cy="3290146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Подведение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итогов в реализации проекта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Разработка консультаций для родителей «Игры с водой», « Опыты с водой»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Выставка детских рисунков «Дождик», аппликация « Аквариум с рыбками»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BA2A7B-1D67-4E06-AE92-D8A867F7FACC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1337" y="3155290"/>
            <a:ext cx="2873375" cy="3543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CooL\AppData\Local\Microsoft\Windows\INetCache\Content.Word\IMG20220404175817.jpg"/>
          <p:cNvPicPr/>
          <p:nvPr/>
        </p:nvPicPr>
        <p:blipFill>
          <a:blip r:embed="rId3"/>
          <a:srcRect t="6137" b="34777"/>
          <a:stretch>
            <a:fillRect/>
          </a:stretch>
        </p:blipFill>
        <p:spPr bwMode="auto">
          <a:xfrm>
            <a:off x="566756" y="3179136"/>
            <a:ext cx="3154639" cy="349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s://misteriya.com/uploads/posts/2010-04/1272443891_oboi-3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7615" y="3373400"/>
            <a:ext cx="3175296" cy="2942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437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6A200-AFC6-4112-82E9-DE8782368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828564"/>
            <a:ext cx="10351752" cy="74831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Candara" panose="020E0502030303020204" pitchFamily="34" charset="0"/>
              </a:rPr>
              <a:t>Результат реализации проекта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5CC00C-5430-4B84-BA81-B7DD6DFAC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74" y="1838131"/>
            <a:ext cx="10351752" cy="318751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Candara" panose="020E0502030303020204" pitchFamily="34" charset="0"/>
              </a:rPr>
              <a:t>У детей сформировались начальные представления о воде, как источнике жизни живых организмов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Candara" panose="020E0502030303020204" pitchFamily="34" charset="0"/>
              </a:rPr>
              <a:t>У детей появились исследовательские умения, соответствующие возрасту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Candara" panose="020E0502030303020204" pitchFamily="34" charset="0"/>
              </a:rPr>
              <a:t>Дети узнали о свойствах воды  и умеют о них рассказывать</a:t>
            </a:r>
          </a:p>
        </p:txBody>
      </p:sp>
      <p:pic>
        <p:nvPicPr>
          <p:cNvPr id="2050" name="Picture 2" descr="https://avatars.mds.yandex.net/get-zen_doc/42056/pub_5e44ff71a26c8b4c1a3c38ff_5e44ff7bd3f8624cf90dc732/scale_1200"/>
          <p:cNvPicPr>
            <a:picLocks noChangeAspect="1" noChangeArrowheads="1"/>
          </p:cNvPicPr>
          <p:nvPr/>
        </p:nvPicPr>
        <p:blipFill>
          <a:blip r:embed="rId2"/>
          <a:srcRect b="19965"/>
          <a:stretch>
            <a:fillRect/>
          </a:stretch>
        </p:blipFill>
        <p:spPr bwMode="auto">
          <a:xfrm>
            <a:off x="8739962" y="4377337"/>
            <a:ext cx="2711303" cy="22186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s://i0.wp.com/www.readok.info/wp-content/uploads/2021/09/carbonated-water.jpg?resize=780%2C571&amp;ssl=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995" y="4494358"/>
            <a:ext cx="2613996" cy="20127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657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5.infourok.ru/uploads/ex/1310/000c6f1f-0053f7c2/img18.jpg"/>
          <p:cNvPicPr/>
          <p:nvPr/>
        </p:nvPicPr>
        <p:blipFill>
          <a:blip r:embed="rId2"/>
          <a:srcRect b="8805"/>
          <a:stretch>
            <a:fillRect/>
          </a:stretch>
        </p:blipFill>
        <p:spPr bwMode="auto">
          <a:xfrm>
            <a:off x="2487833" y="371998"/>
            <a:ext cx="7613096" cy="586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969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4D6904-6390-405F-BAA5-A50BDCF92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27591"/>
            <a:ext cx="10364452" cy="68048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Candara" panose="020E0502030303020204" pitchFamily="34" charset="0"/>
              </a:rPr>
              <a:t>Актуальность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1E8FF9-69EF-4535-8387-B4D0C6F92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2381" y="1052623"/>
            <a:ext cx="10565846" cy="5628095"/>
          </a:xfrm>
        </p:spPr>
        <p:txBody>
          <a:bodyPr>
            <a:normAutofit/>
          </a:bodyPr>
          <a:lstStyle/>
          <a:p>
            <a:pPr algn="r" fontAlgn="base">
              <a:lnSpc>
                <a:spcPts val="1800"/>
              </a:lnSpc>
              <a:spcAft>
                <a:spcPts val="750"/>
              </a:spcAf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воде надо помнить с большой буквы,</a:t>
            </a:r>
          </a:p>
          <a:p>
            <a:pPr algn="r" fontAlgn="base">
              <a:lnSpc>
                <a:spcPts val="1800"/>
              </a:lnSpc>
              <a:spcAft>
                <a:spcPts val="750"/>
              </a:spcAf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Так как она не  только необходима для жизни,</a:t>
            </a:r>
          </a:p>
          <a:p>
            <a:pPr algn="r" fontAlgn="base">
              <a:lnSpc>
                <a:spcPts val="1800"/>
              </a:lnSpc>
              <a:spcAft>
                <a:spcPts val="750"/>
              </a:spcAf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Она сама жизнь.</a:t>
            </a:r>
          </a:p>
          <a:p>
            <a:pPr algn="r" fontAlgn="base">
              <a:lnSpc>
                <a:spcPts val="1800"/>
              </a:lnSpc>
              <a:spcAft>
                <a:spcPts val="750"/>
              </a:spcAf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экзюпери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algn="just" fontAlgn="base">
              <a:lnSpc>
                <a:spcPts val="1800"/>
              </a:lnSpc>
              <a:spcAft>
                <a:spcPts val="750"/>
              </a:spcAft>
            </a:pPr>
            <a:endParaRPr lang="ru-RU" sz="2000" dirty="0">
              <a:solidFill>
                <a:srgbClr val="000000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fontAlgn="base">
              <a:lnSpc>
                <a:spcPts val="1800"/>
              </a:lnSpc>
              <a:spcAft>
                <a:spcPts val="750"/>
              </a:spcAft>
            </a:pPr>
            <a:r>
              <a:rPr lang="ru-RU" sz="2000" dirty="0" smtClean="0">
                <a:latin typeface="Candara" panose="020E0502030303020204" pitchFamily="34" charset="0"/>
              </a:rPr>
              <a:t>Вода играет огромную роль в нашей жизни. Она постоянная наша спутница. Поэтому очень важно научить детей – наше будущее поколение бережно относиться к воде. К тому же вода – не только природный ресурс, а источник жизни. Мы взрослые, должны помочь осознать детям значение воды в жизни человека, животных и растений.</a:t>
            </a:r>
            <a:endParaRPr lang="ru-RU" sz="2000" dirty="0">
              <a:solidFill>
                <a:srgbClr val="000000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fontAlgn="base">
              <a:lnSpc>
                <a:spcPts val="1800"/>
              </a:lnSpc>
              <a:spcAft>
                <a:spcPts val="75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Наблюдая за детьми, я заметила, что им интересна тема </a:t>
            </a:r>
            <a:r>
              <a:rPr lang="ru-RU" sz="20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«воды»</a:t>
            </a:r>
            <a:r>
              <a:rPr lang="ru-RU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Сколько удовольствия приносят детям игры с водой! Но они практически про воду ничего не знают. Их кругозор ограничен только тем, что воду пьют, в ней моются, купаются, стирают. С целью формирования знаний детей о воде, о важности воды, был разработан проект </a:t>
            </a:r>
            <a:r>
              <a:rPr lang="ru-RU" sz="20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«Вода в нашей жизни»</a:t>
            </a:r>
            <a:r>
              <a:rPr lang="ru-RU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для детей младшего дошкольного возраста.</a:t>
            </a:r>
            <a:endParaRPr lang="ru-RU" sz="20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s://get.wallhere.com/photo/sunlight-sea-water-nature-shore-reflection-waves-coast-Terrain-ocean-wave-2560x1600-px-computer-wallpaper-wind-wave-54210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567" y="1278676"/>
            <a:ext cx="3002280" cy="18764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324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DB165A-3A08-40D5-8C2B-B2A8B822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09598"/>
            <a:ext cx="10364452" cy="5231909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  <a:spcAft>
                <a:spcPts val="750"/>
              </a:spcAft>
            </a:pPr>
            <a:r>
              <a:rPr lang="ru-RU" sz="4000" dirty="0">
                <a:solidFill>
                  <a:srgbClr val="0070C0"/>
                </a:solidFill>
                <a:latin typeface="Candara" panose="020E0502030303020204" pitchFamily="34" charset="0"/>
              </a:rPr>
              <a:t>Тип проекта</a:t>
            </a:r>
            <a:r>
              <a:rPr lang="ru-RU" sz="2400" dirty="0">
                <a:latin typeface="Candara" panose="020E0502030303020204" pitchFamily="34" charset="0"/>
              </a:rPr>
              <a:t/>
            </a:r>
            <a:br>
              <a:rPr lang="ru-RU" sz="2400" dirty="0">
                <a:latin typeface="Candara" panose="020E0502030303020204" pitchFamily="34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познавательно – исследовательский</a:t>
            </a:r>
            <a:br>
              <a:rPr lang="ru-RU" sz="2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Продолжительность проекта</a:t>
            </a:r>
            <a:br>
              <a:rPr lang="ru-RU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7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Краткосрочный (с 14.03.22 по 25.03.22)</a:t>
            </a:r>
            <a:br>
              <a:rPr lang="ru-RU" sz="27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Участники проекта</a:t>
            </a:r>
            <a:br>
              <a:rPr lang="ru-RU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7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Дети второй младшей группы №1, воспитатели, родители</a:t>
            </a:r>
            <a:br>
              <a:rPr lang="ru-RU" sz="27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2700" dirty="0">
              <a:latin typeface="Candara" panose="020E0502030303020204" pitchFamily="34" charset="0"/>
            </a:endParaRPr>
          </a:p>
        </p:txBody>
      </p:sp>
      <p:pic>
        <p:nvPicPr>
          <p:cNvPr id="3" name="Рисунок 2" descr="https://avatars.mds.yandex.net/get-zen_doc/5175112/pub_60dbfceebb321e01572d9c8d_60dc03e7307ed50db5a2c685/scale_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509" y="607053"/>
            <a:ext cx="2948565" cy="1902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https://i.pinimg.com/originals/7a/29/05/7a2905713daa4a3d3475c197a361813f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35139" y="499730"/>
            <a:ext cx="2895600" cy="19415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035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9349AA1-1802-4746-9E1D-DDE57F05D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5" y="935665"/>
            <a:ext cx="10364452" cy="485553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Гипотеза</a:t>
            </a:r>
          </a:p>
          <a:p>
            <a:r>
              <a:rPr lang="ru-RU" sz="2800" dirty="0" smtClean="0">
                <a:latin typeface="Candara" pitchFamily="34" charset="0"/>
              </a:rPr>
              <a:t>Если о значении воды мы будем больше знать и рассказывать другим, то к воде будем относиться очень бережно. Это утверждение даст ответ на главный вопрос: "Почему без воды не может быть жизни на Земле?"</a:t>
            </a:r>
          </a:p>
          <a:p>
            <a:endParaRPr lang="ru-RU" sz="3200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Рисунок 3" descr="https://static4.depositphotos.com/1004841/290/i/950/depositphotos_2901677-stock-photo-earth-in-a-water-bubbl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9238" y="4210493"/>
            <a:ext cx="2614823" cy="17969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712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601BFCF-2075-455A-84F8-B455686D4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328" y="310826"/>
            <a:ext cx="4873474" cy="843272"/>
          </a:xfrm>
        </p:spPr>
        <p:txBody>
          <a:bodyPr/>
          <a:lstStyle/>
          <a:p>
            <a:r>
              <a:rPr lang="ru-RU" sz="2400" dirty="0">
                <a:solidFill>
                  <a:srgbClr val="0070C0"/>
                </a:solidFill>
                <a:latin typeface="Candara" panose="020E0502030303020204" pitchFamily="34" charset="0"/>
              </a:rPr>
              <a:t>Цель: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C077B2-AC22-488A-B5C3-DB723C9B2F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76040"/>
            <a:ext cx="5106027" cy="44151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Познакомить детей со значением воды в жизни живых существ </a:t>
            </a:r>
            <a:r>
              <a:rPr lang="ru-RU" dirty="0" smtClean="0"/>
              <a:t>и для </a:t>
            </a:r>
            <a:r>
              <a:rPr lang="ru-RU" dirty="0"/>
              <a:t>здоровья человека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Вовлечь детей в элементарную исследовательскую деятельность по изучению качеств и свойств неживой </a:t>
            </a:r>
            <a:r>
              <a:rPr lang="ru-RU" dirty="0" smtClean="0"/>
              <a:t>природы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развивать речевую активность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E92F12C-DF75-4909-A446-0053746F5B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6423" y="310825"/>
            <a:ext cx="4881804" cy="843273"/>
          </a:xfrm>
        </p:spPr>
        <p:txBody>
          <a:bodyPr/>
          <a:lstStyle/>
          <a:p>
            <a:r>
              <a:rPr lang="ru-RU" sz="2400" dirty="0">
                <a:solidFill>
                  <a:srgbClr val="0070C0"/>
                </a:solidFill>
                <a:latin typeface="Candara" panose="020E0502030303020204" pitchFamily="34" charset="0"/>
              </a:rPr>
              <a:t>Задачи: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9DD767-5B7B-444E-AB2C-BDD67BC87A0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1376040"/>
            <a:ext cx="5105401" cy="44151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Развивать познавательные способности детей в процессе совместной исследовательской деятельности, практических опытов с водой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Расширять представление об окружающем мире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Формировать представление о твердых и жидких веществах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Воспитывать бережное отношение к воде</a:t>
            </a:r>
          </a:p>
        </p:txBody>
      </p:sp>
    </p:spTree>
    <p:extLst>
      <p:ext uri="{BB962C8B-B14F-4D97-AF65-F5344CB8AC3E}">
        <p14:creationId xmlns:p14="http://schemas.microsoft.com/office/powerpoint/2010/main" val="119653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B7E0E-119F-4030-BBA0-6857A3A2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952871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Candara" panose="020E0502030303020204" pitchFamily="34" charset="0"/>
              </a:rPr>
              <a:t>Ожидаемый результат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AC1CB-C43F-449D-AE78-01E115DC9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5" y="1651247"/>
            <a:ext cx="10364452" cy="4139954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Candara" panose="020E0502030303020204" pitchFamily="34" charset="0"/>
              </a:rPr>
              <a:t>Приобретение детьми новых знаний о воде, ее свойствах и ее важности в </a:t>
            </a:r>
            <a:r>
              <a:rPr lang="ru-RU" sz="2000" dirty="0" smtClean="0">
                <a:latin typeface="Candara" panose="020E0502030303020204" pitchFamily="34" charset="0"/>
              </a:rPr>
              <a:t>жизни  </a:t>
            </a:r>
            <a:r>
              <a:rPr lang="ru-RU" sz="2000" dirty="0">
                <a:latin typeface="Candara" panose="020E0502030303020204" pitchFamily="34" charset="0"/>
              </a:rPr>
              <a:t>человека и всех живых существ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Candara" panose="020E0502030303020204" pitchFamily="34" charset="0"/>
              </a:rPr>
              <a:t>Дети могут рассказать  о некоторых свойствах воды ( прозрачность, отсутствие цвета и запаха, растворимость, о предметах, которые тонут и не тонут)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Candara" panose="020E0502030303020204" pitchFamily="34" charset="0"/>
              </a:rPr>
              <a:t>Интерес </a:t>
            </a:r>
            <a:r>
              <a:rPr lang="ru-RU" sz="2000" dirty="0" smtClean="0">
                <a:latin typeface="Candara" panose="020E0502030303020204" pitchFamily="34" charset="0"/>
              </a:rPr>
              <a:t> детей </a:t>
            </a:r>
            <a:r>
              <a:rPr lang="ru-RU" sz="2000" dirty="0">
                <a:latin typeface="Candara" panose="020E0502030303020204" pitchFamily="34" charset="0"/>
              </a:rPr>
              <a:t>к экспериментальной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76156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91AD4-2D4E-43C1-88FA-4C41F827E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92964"/>
            <a:ext cx="10364452" cy="84337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Candara" panose="020E0502030303020204" pitchFamily="34" charset="0"/>
              </a:rPr>
              <a:t>Этапы реализации проекта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804692-9034-405B-91EC-CD977DBAD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5" y="1482571"/>
            <a:ext cx="10364452" cy="432040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Candara" panose="020E0502030303020204" pitchFamily="34" charset="0"/>
              </a:rPr>
              <a:t>1 этап – подготовительный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Candara" panose="020E0502030303020204" pitchFamily="34" charset="0"/>
              </a:rPr>
              <a:t>2 этап – основной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Candara" panose="020E0502030303020204" pitchFamily="34" charset="0"/>
              </a:rPr>
              <a:t>3 этап заключительный</a:t>
            </a:r>
          </a:p>
        </p:txBody>
      </p:sp>
      <p:pic>
        <p:nvPicPr>
          <p:cNvPr id="4" name="Рисунок 3" descr="https://1.bp.blogspot.com/-4Tuuie0_rOI/XjVHEGiBWoI/AAAAAAAACFE/15MR2yE2EqAxSQVvz2i2V-HD6pWV-UCEgCLcBGAsYHQ/w1200-h630-p-k-no-nu/25434188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284" y="4199860"/>
            <a:ext cx="3912781" cy="232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ds05.infourok.ru/uploads/ex/0bd8/00082227-5823626d/img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16974" y="4301091"/>
            <a:ext cx="317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772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E74BA-FD07-40C7-995E-A1C4CF1E1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18369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Candara" panose="020E0502030303020204" pitchFamily="34" charset="0"/>
              </a:rPr>
              <a:t>1 этап - подготовительный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C45905-3DD4-45C3-A779-76DC600B9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5" y="1695635"/>
            <a:ext cx="10364452" cy="4095566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Candara" panose="020E0502030303020204" pitchFamily="34" charset="0"/>
              </a:rPr>
              <a:t>Подбор методической и художественной литературы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Candara" panose="020E0502030303020204" pitchFamily="34" charset="0"/>
              </a:rPr>
              <a:t>Подбор экспериментов с водой в соответствии с возрастом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Candara" panose="020E0502030303020204" pitchFamily="34" charset="0"/>
              </a:rPr>
              <a:t>Составление картотек загадок, стихов и </a:t>
            </a:r>
            <a:r>
              <a:rPr lang="ru-RU" sz="2000" dirty="0" err="1" smtClean="0">
                <a:latin typeface="Candara" panose="020E0502030303020204" pitchFamily="34" charset="0"/>
              </a:rPr>
              <a:t>потешек</a:t>
            </a:r>
            <a:endParaRPr lang="ru-RU" sz="2000" dirty="0">
              <a:latin typeface="Candara" panose="020E05020303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Candara" panose="020E0502030303020204" pitchFamily="34" charset="0"/>
              </a:rPr>
              <a:t>Подготовить информацию для родителей по данной теме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Candara" panose="020E0502030303020204" pitchFamily="34" charset="0"/>
              </a:rPr>
              <a:t>Показ </a:t>
            </a:r>
            <a:r>
              <a:rPr lang="ru-RU" sz="2000" dirty="0">
                <a:latin typeface="Candara" panose="020E0502030303020204" pitchFamily="34" charset="0"/>
              </a:rPr>
              <a:t>презентации «Круговорот воды в природе»</a:t>
            </a:r>
          </a:p>
        </p:txBody>
      </p:sp>
    </p:spTree>
    <p:extLst>
      <p:ext uri="{BB962C8B-B14F-4D97-AF65-F5344CB8AC3E}">
        <p14:creationId xmlns:p14="http://schemas.microsoft.com/office/powerpoint/2010/main" val="367580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42EA9-C0E5-4798-B82C-97CD6AED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58620"/>
            <a:ext cx="10364452" cy="83975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Candara" panose="020E0502030303020204" pitchFamily="34" charset="0"/>
              </a:rPr>
              <a:t>2 этап - основной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409E13-0A6B-4DAA-836F-F41A0CAE1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5" y="849086"/>
            <a:ext cx="10364452" cy="6008914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Candara" panose="020E0502030303020204" pitchFamily="34" charset="0"/>
              </a:rPr>
              <a:t>Чтение художественной литературы: К.И. Чуковский «Мойдодыр», А. Барто «Девочка чумазая», В. Бианки «Купание медвежат» И т.д.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Candara" panose="020E0502030303020204" pitchFamily="34" charset="0"/>
              </a:rPr>
              <a:t>Заучивание потешек «Водичка, водичка умой мое личико», «Дождик капнул на ладошку» и т. Д.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Candara" panose="020E0502030303020204" pitchFamily="34" charset="0"/>
              </a:rPr>
              <a:t>Подбор подвижных и пальчиковых игр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Candara" panose="020E0502030303020204" pitchFamily="34" charset="0"/>
              </a:rPr>
              <a:t>Отгадывание загадок по данной теме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Candara" panose="020E0502030303020204" pitchFamily="34" charset="0"/>
              </a:rPr>
              <a:t>Проводились беседы о воде «Вода нужна всем», «Кто в озере, в реке живет», «Вода в твердом состоянии», «Безопасность на воде»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Candara" panose="020E0502030303020204" pitchFamily="34" charset="0"/>
              </a:rPr>
              <a:t>Просмотр презентации « Круговорот воды в природе»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Candara" panose="020E0502030303020204" pitchFamily="34" charset="0"/>
              </a:rPr>
              <a:t>Раскрашивание раскрасок и рисование «Дождик»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Candara" panose="020E0502030303020204" pitchFamily="34" charset="0"/>
              </a:rPr>
              <a:t>Опыты с водой «Сок для кукол», «Тает льдинка», «Как пьют растения», «Тонет – не –тонет» и т.д.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Candara" panose="020E0502030303020204" pitchFamily="34" charset="0"/>
              </a:rPr>
              <a:t>Наблюдение на прогулке «Где быстрее тает снег», « сосульки», «Снег» …</a:t>
            </a:r>
          </a:p>
        </p:txBody>
      </p:sp>
    </p:spTree>
    <p:extLst>
      <p:ext uri="{BB962C8B-B14F-4D97-AF65-F5344CB8AC3E}">
        <p14:creationId xmlns:p14="http://schemas.microsoft.com/office/powerpoint/2010/main" val="256971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406</TotalTime>
  <Words>678</Words>
  <Application>Microsoft Office PowerPoint</Application>
  <PresentationFormat>Широкоэкранный</PresentationFormat>
  <Paragraphs>74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Candara</vt:lpstr>
      <vt:lpstr>Times New Roman</vt:lpstr>
      <vt:lpstr>Tw Cen MT</vt:lpstr>
      <vt:lpstr>Wingdings</vt:lpstr>
      <vt:lpstr>Капля</vt:lpstr>
      <vt:lpstr>Муниципальное бюджетное дошкольное образовательное учреждение  детский сад комбинированного вида N 2,  г. Нелидово, Тверской обл.</vt:lpstr>
      <vt:lpstr>Актуальность</vt:lpstr>
      <vt:lpstr>Тип проекта познавательно – исследовательский Продолжительность проекта Краткосрочный (с 14.03.22 по 25.03.22) Участники проекта Дети второй младшей группы №1, воспитатели, родители </vt:lpstr>
      <vt:lpstr>Презентация PowerPoint</vt:lpstr>
      <vt:lpstr>Презентация PowerPoint</vt:lpstr>
      <vt:lpstr>Ожидаемый результат</vt:lpstr>
      <vt:lpstr>Этапы реализации проекта</vt:lpstr>
      <vt:lpstr>1 этап - подготовительный</vt:lpstr>
      <vt:lpstr>2 этап - основной</vt:lpstr>
      <vt:lpstr>Интеграция областей</vt:lpstr>
      <vt:lpstr>Беседы и чтение художественной литературы</vt:lpstr>
      <vt:lpstr>Опыты с водой</vt:lpstr>
      <vt:lpstr>Презентация PowerPoint</vt:lpstr>
      <vt:lpstr>Работа с родителями</vt:lpstr>
      <vt:lpstr>3 этап - заключительный</vt:lpstr>
      <vt:lpstr>Результат реализации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детский сад комбинированного вида N 2,  г. Нелидово, Тверской обл.</dc:title>
  <dc:creator>Роман Рябцев</dc:creator>
  <cp:lastModifiedBy>Master</cp:lastModifiedBy>
  <cp:revision>22</cp:revision>
  <cp:lastPrinted>2023-04-17T11:51:02Z</cp:lastPrinted>
  <dcterms:created xsi:type="dcterms:W3CDTF">2022-04-01T16:13:06Z</dcterms:created>
  <dcterms:modified xsi:type="dcterms:W3CDTF">2023-04-17T11:54:08Z</dcterms:modified>
</cp:coreProperties>
</file>