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350" r:id="rId4"/>
    <p:sldId id="272" r:id="rId5"/>
    <p:sldId id="265" r:id="rId6"/>
    <p:sldId id="342" r:id="rId7"/>
    <p:sldId id="298" r:id="rId8"/>
    <p:sldId id="341" r:id="rId9"/>
    <p:sldId id="288" r:id="rId10"/>
    <p:sldId id="339" r:id="rId11"/>
    <p:sldId id="346" r:id="rId12"/>
    <p:sldId id="278" r:id="rId13"/>
    <p:sldId id="321" r:id="rId14"/>
    <p:sldId id="345" r:id="rId15"/>
    <p:sldId id="347" r:id="rId16"/>
    <p:sldId id="333" r:id="rId17"/>
    <p:sldId id="340" r:id="rId18"/>
    <p:sldId id="349" r:id="rId19"/>
    <p:sldId id="300" r:id="rId20"/>
    <p:sldId id="338" r:id="rId21"/>
    <p:sldId id="335" r:id="rId22"/>
    <p:sldId id="348" r:id="rId23"/>
    <p:sldId id="310" r:id="rId24"/>
  </p:sldIdLst>
  <p:sldSz cx="9144000" cy="6858000" type="screen4x3"/>
  <p:notesSz cx="6735763" cy="9799638"/>
  <p:embeddedFontLs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Rubius" panose="020B0604020202020204" charset="0"/>
      <p:regular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8200"/>
    <a:srgbClr val="CC0066"/>
    <a:srgbClr val="A80054"/>
    <a:srgbClr val="006600"/>
    <a:srgbClr val="007A77"/>
    <a:srgbClr val="005654"/>
    <a:srgbClr val="B45608"/>
    <a:srgbClr val="A42320"/>
    <a:srgbClr val="C4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0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5371D-E9FD-489A-B1D5-EF382333A98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F614A5-F7D1-4D2A-AFDA-4F095705193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Мелкая моторика </a:t>
          </a:r>
          <a:r>
            <a:rPr lang="ru-RU" sz="1600" dirty="0" smtClean="0"/>
            <a:t>– это согласованные движения пальцев рук, умение ребёнка «пользоваться» этими движениями</a:t>
          </a:r>
          <a:endParaRPr lang="ru-RU" sz="1600" dirty="0"/>
        </a:p>
      </dgm:t>
    </dgm:pt>
    <dgm:pt modelId="{25009B47-8925-422E-9869-747A3D5D4064}" type="parTrans" cxnId="{47177D1A-23BE-493A-9EF0-0CBA2E82A488}">
      <dgm:prSet/>
      <dgm:spPr/>
      <dgm:t>
        <a:bodyPr/>
        <a:lstStyle/>
        <a:p>
          <a:endParaRPr lang="ru-RU"/>
        </a:p>
      </dgm:t>
    </dgm:pt>
    <dgm:pt modelId="{899A9E28-59F9-4B9B-8F72-15EC6165EC8C}" type="sibTrans" cxnId="{47177D1A-23BE-493A-9EF0-0CBA2E82A488}">
      <dgm:prSet/>
      <dgm:spPr/>
      <dgm:t>
        <a:bodyPr/>
        <a:lstStyle/>
        <a:p>
          <a:endParaRPr lang="ru-RU"/>
        </a:p>
      </dgm:t>
    </dgm:pt>
    <dgm:pt modelId="{4FA3BC23-564A-4DEC-B505-23195CC946D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Развитие продуктивных видов деятельности</a:t>
          </a:r>
          <a:endParaRPr lang="ru-RU" sz="1600" dirty="0"/>
        </a:p>
      </dgm:t>
    </dgm:pt>
    <dgm:pt modelId="{02D75382-56DF-495A-9A84-CC8DD0F00EEB}" type="parTrans" cxnId="{908EA085-81D8-4A9C-9B23-E95C61DAA299}">
      <dgm:prSet/>
      <dgm:spPr/>
      <dgm:t>
        <a:bodyPr/>
        <a:lstStyle/>
        <a:p>
          <a:endParaRPr lang="ru-RU"/>
        </a:p>
      </dgm:t>
    </dgm:pt>
    <dgm:pt modelId="{EDFEB62A-0C33-477E-9A86-A0FD88B93BF1}" type="sibTrans" cxnId="{908EA085-81D8-4A9C-9B23-E95C61DAA299}">
      <dgm:prSet/>
      <dgm:spPr/>
      <dgm:t>
        <a:bodyPr/>
        <a:lstStyle/>
        <a:p>
          <a:endParaRPr lang="ru-RU"/>
        </a:p>
      </dgm:t>
    </dgm:pt>
    <dgm:pt modelId="{C4C38795-5F00-4D9C-86FA-1351360429A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Письмо</a:t>
          </a:r>
          <a:endParaRPr lang="ru-RU" sz="1600" dirty="0"/>
        </a:p>
      </dgm:t>
    </dgm:pt>
    <dgm:pt modelId="{67434CC9-B7CF-46F7-9B1E-280859120164}" type="parTrans" cxnId="{5C9FF755-F78F-4360-982C-4544D38CD80C}">
      <dgm:prSet/>
      <dgm:spPr/>
      <dgm:t>
        <a:bodyPr/>
        <a:lstStyle/>
        <a:p>
          <a:endParaRPr lang="ru-RU"/>
        </a:p>
      </dgm:t>
    </dgm:pt>
    <dgm:pt modelId="{FBC69EB6-A8F7-4ECD-A8D1-A8FAD8D3F22E}" type="sibTrans" cxnId="{5C9FF755-F78F-4360-982C-4544D38CD80C}">
      <dgm:prSet/>
      <dgm:spPr/>
      <dgm:t>
        <a:bodyPr/>
        <a:lstStyle/>
        <a:p>
          <a:endParaRPr lang="ru-RU"/>
        </a:p>
      </dgm:t>
    </dgm:pt>
    <dgm:pt modelId="{E795DE08-83EB-45B0-A17F-6C9F1776133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 Овладение предметными действиями</a:t>
          </a:r>
          <a:endParaRPr lang="ru-RU" sz="1600" dirty="0"/>
        </a:p>
      </dgm:t>
    </dgm:pt>
    <dgm:pt modelId="{3B496A4E-F911-4DF1-AD49-9AA924AED116}" type="parTrans" cxnId="{9A73B644-32BF-4954-ACC7-17E042F25B23}">
      <dgm:prSet/>
      <dgm:spPr/>
      <dgm:t>
        <a:bodyPr/>
        <a:lstStyle/>
        <a:p>
          <a:endParaRPr lang="ru-RU"/>
        </a:p>
      </dgm:t>
    </dgm:pt>
    <dgm:pt modelId="{FABCDCBB-D459-4CA1-8545-E8627C607B68}" type="sibTrans" cxnId="{9A73B644-32BF-4954-ACC7-17E042F25B23}">
      <dgm:prSet/>
      <dgm:spPr/>
      <dgm:t>
        <a:bodyPr/>
        <a:lstStyle/>
        <a:p>
          <a:endParaRPr lang="ru-RU"/>
        </a:p>
      </dgm:t>
    </dgm:pt>
    <dgm:pt modelId="{4700F980-8ED8-482E-B058-02C9A4D8B6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/>
            <a:t>Речь</a:t>
          </a:r>
          <a:endParaRPr lang="ru-RU" sz="1600" dirty="0"/>
        </a:p>
      </dgm:t>
    </dgm:pt>
    <dgm:pt modelId="{2D4C98A4-7772-48E8-B672-FC8497EE5267}" type="parTrans" cxnId="{4C01D239-9B18-4BC9-B291-004F053E1F2F}">
      <dgm:prSet/>
      <dgm:spPr/>
      <dgm:t>
        <a:bodyPr/>
        <a:lstStyle/>
        <a:p>
          <a:endParaRPr lang="ru-RU"/>
        </a:p>
      </dgm:t>
    </dgm:pt>
    <dgm:pt modelId="{833E7910-6308-412A-B061-045775725563}" type="sibTrans" cxnId="{4C01D239-9B18-4BC9-B291-004F053E1F2F}">
      <dgm:prSet/>
      <dgm:spPr/>
      <dgm:t>
        <a:bodyPr/>
        <a:lstStyle/>
        <a:p>
          <a:endParaRPr lang="ru-RU"/>
        </a:p>
      </dgm:t>
    </dgm:pt>
    <dgm:pt modelId="{3A8DF9DC-6983-424F-AEE1-D274F5A6992C}" type="pres">
      <dgm:prSet presAssocID="{BD95371D-E9FD-489A-B1D5-EF382333A9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FABD8-D7F9-4C49-970E-64E8B25B639B}" type="pres">
      <dgm:prSet presAssocID="{BD95371D-E9FD-489A-B1D5-EF382333A987}" presName="radial" presStyleCnt="0">
        <dgm:presLayoutVars>
          <dgm:animLvl val="ctr"/>
        </dgm:presLayoutVars>
      </dgm:prSet>
      <dgm:spPr/>
    </dgm:pt>
    <dgm:pt modelId="{D13FD80C-FC7F-46E4-80F7-8D8937D86D2A}" type="pres">
      <dgm:prSet presAssocID="{BBF614A5-F7D1-4D2A-AFDA-4F095705193B}" presName="centerShape" presStyleLbl="vennNode1" presStyleIdx="0" presStyleCnt="5" custScaleX="223603" custScaleY="56287" custLinFactNeighborX="-4523" custLinFactNeighborY="-40862"/>
      <dgm:spPr/>
      <dgm:t>
        <a:bodyPr/>
        <a:lstStyle/>
        <a:p>
          <a:endParaRPr lang="ru-RU"/>
        </a:p>
      </dgm:t>
    </dgm:pt>
    <dgm:pt modelId="{6FEFA12B-5506-486D-9354-40D7D1B388A5}" type="pres">
      <dgm:prSet presAssocID="{4FA3BC23-564A-4DEC-B505-23195CC946D5}" presName="node" presStyleLbl="vennNode1" presStyleIdx="1" presStyleCnt="5" custScaleX="209778" custScaleY="163261" custRadScaleRad="98544" custRadScaleInc="15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1553-F05A-4CD3-B5B2-A55A5CB7C7D6}" type="pres">
      <dgm:prSet presAssocID="{C4C38795-5F00-4D9C-86FA-1351360429A4}" presName="node" presStyleLbl="vennNode1" presStyleIdx="2" presStyleCnt="5" custScaleX="169707" custRadScaleRad="121077" custRadScaleInc="-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3F93B-D70E-4688-B547-91EF3166AC40}" type="pres">
      <dgm:prSet presAssocID="{E795DE08-83EB-45B0-A17F-6C9F17761333}" presName="node" presStyleLbl="vennNode1" presStyleIdx="3" presStyleCnt="5" custScaleX="199409" custScaleY="164064" custRadScaleRad="101471" custRadScaleInc="46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47B10-93B4-453F-A987-887446F68C09}" type="pres">
      <dgm:prSet presAssocID="{4700F980-8ED8-482E-B058-02C9A4D8B61F}" presName="node" presStyleLbl="vennNode1" presStyleIdx="4" presStyleCnt="5" custRadScaleRad="131291" custRadScaleInc="-7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8EA085-81D8-4A9C-9B23-E95C61DAA299}" srcId="{BBF614A5-F7D1-4D2A-AFDA-4F095705193B}" destId="{4FA3BC23-564A-4DEC-B505-23195CC946D5}" srcOrd="0" destOrd="0" parTransId="{02D75382-56DF-495A-9A84-CC8DD0F00EEB}" sibTransId="{EDFEB62A-0C33-477E-9A86-A0FD88B93BF1}"/>
    <dgm:cxn modelId="{9A73B644-32BF-4954-ACC7-17E042F25B23}" srcId="{BBF614A5-F7D1-4D2A-AFDA-4F095705193B}" destId="{E795DE08-83EB-45B0-A17F-6C9F17761333}" srcOrd="2" destOrd="0" parTransId="{3B496A4E-F911-4DF1-AD49-9AA924AED116}" sibTransId="{FABCDCBB-D459-4CA1-8545-E8627C607B68}"/>
    <dgm:cxn modelId="{5C9FF755-F78F-4360-982C-4544D38CD80C}" srcId="{BBF614A5-F7D1-4D2A-AFDA-4F095705193B}" destId="{C4C38795-5F00-4D9C-86FA-1351360429A4}" srcOrd="1" destOrd="0" parTransId="{67434CC9-B7CF-46F7-9B1E-280859120164}" sibTransId="{FBC69EB6-A8F7-4ECD-A8D1-A8FAD8D3F22E}"/>
    <dgm:cxn modelId="{D2488C84-847F-4EEC-B403-EECF2F66640F}" type="presOf" srcId="{4700F980-8ED8-482E-B058-02C9A4D8B61F}" destId="{29547B10-93B4-453F-A987-887446F68C09}" srcOrd="0" destOrd="0" presId="urn:microsoft.com/office/officeart/2005/8/layout/radial3"/>
    <dgm:cxn modelId="{F8FDC631-1DCA-400E-8D0F-4ACF144BEDFB}" type="presOf" srcId="{C4C38795-5F00-4D9C-86FA-1351360429A4}" destId="{1E021553-F05A-4CD3-B5B2-A55A5CB7C7D6}" srcOrd="0" destOrd="0" presId="urn:microsoft.com/office/officeart/2005/8/layout/radial3"/>
    <dgm:cxn modelId="{47302A05-DF68-4482-A608-899174218674}" type="presOf" srcId="{BBF614A5-F7D1-4D2A-AFDA-4F095705193B}" destId="{D13FD80C-FC7F-46E4-80F7-8D8937D86D2A}" srcOrd="0" destOrd="0" presId="urn:microsoft.com/office/officeart/2005/8/layout/radial3"/>
    <dgm:cxn modelId="{4C01D239-9B18-4BC9-B291-004F053E1F2F}" srcId="{BBF614A5-F7D1-4D2A-AFDA-4F095705193B}" destId="{4700F980-8ED8-482E-B058-02C9A4D8B61F}" srcOrd="3" destOrd="0" parTransId="{2D4C98A4-7772-48E8-B672-FC8497EE5267}" sibTransId="{833E7910-6308-412A-B061-045775725563}"/>
    <dgm:cxn modelId="{10CCB7DC-0D65-468A-A945-2681F7E2DC46}" type="presOf" srcId="{BD95371D-E9FD-489A-B1D5-EF382333A987}" destId="{3A8DF9DC-6983-424F-AEE1-D274F5A6992C}" srcOrd="0" destOrd="0" presId="urn:microsoft.com/office/officeart/2005/8/layout/radial3"/>
    <dgm:cxn modelId="{7D9572E5-DF59-47C2-AF66-83DD6867587A}" type="presOf" srcId="{4FA3BC23-564A-4DEC-B505-23195CC946D5}" destId="{6FEFA12B-5506-486D-9354-40D7D1B388A5}" srcOrd="0" destOrd="0" presId="urn:microsoft.com/office/officeart/2005/8/layout/radial3"/>
    <dgm:cxn modelId="{47177D1A-23BE-493A-9EF0-0CBA2E82A488}" srcId="{BD95371D-E9FD-489A-B1D5-EF382333A987}" destId="{BBF614A5-F7D1-4D2A-AFDA-4F095705193B}" srcOrd="0" destOrd="0" parTransId="{25009B47-8925-422E-9869-747A3D5D4064}" sibTransId="{899A9E28-59F9-4B9B-8F72-15EC6165EC8C}"/>
    <dgm:cxn modelId="{15D42148-73AF-4FE3-9509-A73C832485EC}" type="presOf" srcId="{E795DE08-83EB-45B0-A17F-6C9F17761333}" destId="{5523F93B-D70E-4688-B547-91EF3166AC40}" srcOrd="0" destOrd="0" presId="urn:microsoft.com/office/officeart/2005/8/layout/radial3"/>
    <dgm:cxn modelId="{94DE74D6-652E-4B5A-872C-38E010449B2A}" type="presParOf" srcId="{3A8DF9DC-6983-424F-AEE1-D274F5A6992C}" destId="{9B4FABD8-D7F9-4C49-970E-64E8B25B639B}" srcOrd="0" destOrd="0" presId="urn:microsoft.com/office/officeart/2005/8/layout/radial3"/>
    <dgm:cxn modelId="{F920CD26-2B72-4957-8FB3-7395C1DDE9D4}" type="presParOf" srcId="{9B4FABD8-D7F9-4C49-970E-64E8B25B639B}" destId="{D13FD80C-FC7F-46E4-80F7-8D8937D86D2A}" srcOrd="0" destOrd="0" presId="urn:microsoft.com/office/officeart/2005/8/layout/radial3"/>
    <dgm:cxn modelId="{93C894D2-95FD-4BD5-80C7-36A3D60DAC24}" type="presParOf" srcId="{9B4FABD8-D7F9-4C49-970E-64E8B25B639B}" destId="{6FEFA12B-5506-486D-9354-40D7D1B388A5}" srcOrd="1" destOrd="0" presId="urn:microsoft.com/office/officeart/2005/8/layout/radial3"/>
    <dgm:cxn modelId="{D3896DC3-BEF0-45D3-B8FD-773E34A2478F}" type="presParOf" srcId="{9B4FABD8-D7F9-4C49-970E-64E8B25B639B}" destId="{1E021553-F05A-4CD3-B5B2-A55A5CB7C7D6}" srcOrd="2" destOrd="0" presId="urn:microsoft.com/office/officeart/2005/8/layout/radial3"/>
    <dgm:cxn modelId="{860649AB-8186-432D-92E3-E46FB0A7286B}" type="presParOf" srcId="{9B4FABD8-D7F9-4C49-970E-64E8B25B639B}" destId="{5523F93B-D70E-4688-B547-91EF3166AC40}" srcOrd="3" destOrd="0" presId="urn:microsoft.com/office/officeart/2005/8/layout/radial3"/>
    <dgm:cxn modelId="{A6CDF52B-D67C-459A-A9BD-58AA81A05001}" type="presParOf" srcId="{9B4FABD8-D7F9-4C49-970E-64E8B25B639B}" destId="{29547B10-93B4-453F-A987-887446F68C0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D3DAB-BA78-4F3F-8B87-AEFC6E2DD60B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6E43276-8DEA-4E36-A955-97A95ACAC439}">
      <dgm:prSet phldrT="[Текст]"/>
      <dgm:spPr/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8821ED2A-F893-43E3-B38E-B52F55913FC3}" type="parTrans" cxnId="{5EE27037-4244-4DF7-9238-88A0C8532092}">
      <dgm:prSet/>
      <dgm:spPr/>
      <dgm:t>
        <a:bodyPr/>
        <a:lstStyle/>
        <a:p>
          <a:endParaRPr lang="ru-RU"/>
        </a:p>
      </dgm:t>
    </dgm:pt>
    <dgm:pt modelId="{BEFAC2CA-DEC8-47E8-9A89-7F909DA8923C}" type="sibTrans" cxnId="{5EE27037-4244-4DF7-9238-88A0C8532092}">
      <dgm:prSet/>
      <dgm:spPr/>
      <dgm:t>
        <a:bodyPr/>
        <a:lstStyle/>
        <a:p>
          <a:endParaRPr lang="ru-RU"/>
        </a:p>
      </dgm:t>
    </dgm:pt>
    <dgm:pt modelId="{95007029-658E-4EFF-B8EC-93EC5D4CB4DA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A1A54655-EDB8-42A2-86F1-2CC2C6F187BA}" type="parTrans" cxnId="{D26BE863-2F6B-4555-8855-F4312B8F4F9D}">
      <dgm:prSet/>
      <dgm:spPr/>
      <dgm:t>
        <a:bodyPr/>
        <a:lstStyle/>
        <a:p>
          <a:endParaRPr lang="ru-RU"/>
        </a:p>
      </dgm:t>
    </dgm:pt>
    <dgm:pt modelId="{4328257E-9987-4C14-8A37-DF1102BDA3FC}" type="sibTrans" cxnId="{D26BE863-2F6B-4555-8855-F4312B8F4F9D}">
      <dgm:prSet/>
      <dgm:spPr/>
      <dgm:t>
        <a:bodyPr/>
        <a:lstStyle/>
        <a:p>
          <a:endParaRPr lang="ru-RU"/>
        </a:p>
      </dgm:t>
    </dgm:pt>
    <dgm:pt modelId="{E7C3F5DC-07EF-4DE4-B601-8E2216CBD8BA}">
      <dgm:prSet phldrT="[Текст]"/>
      <dgm:spPr/>
      <dgm:t>
        <a:bodyPr/>
        <a:lstStyle/>
        <a:p>
          <a:r>
            <a:rPr lang="ru-RU" dirty="0" smtClean="0"/>
            <a:t>Совместная деятельность родителей и детей дома</a:t>
          </a:r>
          <a:endParaRPr lang="ru-RU" dirty="0"/>
        </a:p>
      </dgm:t>
    </dgm:pt>
    <dgm:pt modelId="{AB7F6578-EAFE-4DCD-A4C2-6A89D3B17461}" type="parTrans" cxnId="{B2559BC9-0B08-438D-9F25-D2E9BBBC5842}">
      <dgm:prSet/>
      <dgm:spPr/>
      <dgm:t>
        <a:bodyPr/>
        <a:lstStyle/>
        <a:p>
          <a:endParaRPr lang="ru-RU"/>
        </a:p>
      </dgm:t>
    </dgm:pt>
    <dgm:pt modelId="{090F1BEB-934D-49C9-9C3B-C61994B5F87B}" type="sibTrans" cxnId="{B2559BC9-0B08-438D-9F25-D2E9BBBC5842}">
      <dgm:prSet/>
      <dgm:spPr/>
      <dgm:t>
        <a:bodyPr/>
        <a:lstStyle/>
        <a:p>
          <a:endParaRPr lang="ru-RU"/>
        </a:p>
      </dgm:t>
    </dgm:pt>
    <dgm:pt modelId="{34064538-6EC8-4B31-B793-CDFA3932F1C3}">
      <dgm:prSet phldrT="[Текст]"/>
      <dgm:spPr/>
      <dgm:t>
        <a:bodyPr/>
        <a:lstStyle/>
        <a:p>
          <a:r>
            <a:rPr lang="ru-RU" dirty="0" smtClean="0"/>
            <a:t>Открытые просмотры</a:t>
          </a:r>
          <a:endParaRPr lang="ru-RU" dirty="0"/>
        </a:p>
      </dgm:t>
    </dgm:pt>
    <dgm:pt modelId="{FDE2793C-26B6-491B-B135-763AAFAC77D5}" type="parTrans" cxnId="{FF50CD7F-BFBE-4E87-9FB7-7BFB919A1462}">
      <dgm:prSet/>
      <dgm:spPr/>
      <dgm:t>
        <a:bodyPr/>
        <a:lstStyle/>
        <a:p>
          <a:endParaRPr lang="ru-RU"/>
        </a:p>
      </dgm:t>
    </dgm:pt>
    <dgm:pt modelId="{915D8A1B-742B-4685-BAB0-326B016FEB3E}" type="sibTrans" cxnId="{FF50CD7F-BFBE-4E87-9FB7-7BFB919A1462}">
      <dgm:prSet/>
      <dgm:spPr/>
      <dgm:t>
        <a:bodyPr/>
        <a:lstStyle/>
        <a:p>
          <a:endParaRPr lang="ru-RU"/>
        </a:p>
      </dgm:t>
    </dgm:pt>
    <dgm:pt modelId="{7E45A9AF-F960-48EC-96FF-7DA1E823F51E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B087948A-9114-4582-8C10-62F3B0CCFC6D}" type="parTrans" cxnId="{A5AE5E3F-734F-4D25-9526-C60D6D802634}">
      <dgm:prSet/>
      <dgm:spPr/>
      <dgm:t>
        <a:bodyPr/>
        <a:lstStyle/>
        <a:p>
          <a:endParaRPr lang="ru-RU"/>
        </a:p>
      </dgm:t>
    </dgm:pt>
    <dgm:pt modelId="{5177279B-06D2-46DF-A34E-0B182F85BE05}" type="sibTrans" cxnId="{A5AE5E3F-734F-4D25-9526-C60D6D802634}">
      <dgm:prSet/>
      <dgm:spPr/>
      <dgm:t>
        <a:bodyPr/>
        <a:lstStyle/>
        <a:p>
          <a:endParaRPr lang="ru-RU"/>
        </a:p>
      </dgm:t>
    </dgm:pt>
    <dgm:pt modelId="{A286EB2A-D9AE-45C3-99B4-CD077C6B39C7}" type="pres">
      <dgm:prSet presAssocID="{DEBD3DAB-BA78-4F3F-8B87-AEFC6E2DD6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E4342F-6AE7-4FBD-BE78-A36E9BE561B3}" type="pres">
      <dgm:prSet presAssocID="{C6E43276-8DEA-4E36-A955-97A95ACAC439}" presName="centerShape" presStyleLbl="node0" presStyleIdx="0" presStyleCnt="1"/>
      <dgm:spPr/>
      <dgm:t>
        <a:bodyPr/>
        <a:lstStyle/>
        <a:p>
          <a:endParaRPr lang="ru-RU"/>
        </a:p>
      </dgm:t>
    </dgm:pt>
    <dgm:pt modelId="{35F5F942-D0B5-4753-95D8-29EBE1CBC24E}" type="pres">
      <dgm:prSet presAssocID="{A1A54655-EDB8-42A2-86F1-2CC2C6F187BA}" presName="Name9" presStyleLbl="parChTrans1D2" presStyleIdx="0" presStyleCnt="4"/>
      <dgm:spPr/>
      <dgm:t>
        <a:bodyPr/>
        <a:lstStyle/>
        <a:p>
          <a:endParaRPr lang="ru-RU"/>
        </a:p>
      </dgm:t>
    </dgm:pt>
    <dgm:pt modelId="{D82EADB5-EA5E-4155-BF49-C8C99F9649AE}" type="pres">
      <dgm:prSet presAssocID="{A1A54655-EDB8-42A2-86F1-2CC2C6F187B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B4843EA-D474-4A65-8A99-51185F57DD6C}" type="pres">
      <dgm:prSet presAssocID="{95007029-658E-4EFF-B8EC-93EC5D4CB4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2634-33B6-46D5-84E7-D03A0CDAF65D}" type="pres">
      <dgm:prSet presAssocID="{AB7F6578-EAFE-4DCD-A4C2-6A89D3B17461}" presName="Name9" presStyleLbl="parChTrans1D2" presStyleIdx="1" presStyleCnt="4"/>
      <dgm:spPr/>
      <dgm:t>
        <a:bodyPr/>
        <a:lstStyle/>
        <a:p>
          <a:endParaRPr lang="ru-RU"/>
        </a:p>
      </dgm:t>
    </dgm:pt>
    <dgm:pt modelId="{0A15AD3A-C8EE-48E5-B9C8-06149F4A8FD8}" type="pres">
      <dgm:prSet presAssocID="{AB7F6578-EAFE-4DCD-A4C2-6A89D3B1746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1E4904D-2AE4-4B85-A87E-CBF8CE54EDDF}" type="pres">
      <dgm:prSet presAssocID="{E7C3F5DC-07EF-4DE4-B601-8E2216CBD8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42D7C-FBE9-4B28-B669-3CC6AA6A8EBA}" type="pres">
      <dgm:prSet presAssocID="{FDE2793C-26B6-491B-B135-763AAFAC77D5}" presName="Name9" presStyleLbl="parChTrans1D2" presStyleIdx="2" presStyleCnt="4"/>
      <dgm:spPr/>
      <dgm:t>
        <a:bodyPr/>
        <a:lstStyle/>
        <a:p>
          <a:endParaRPr lang="ru-RU"/>
        </a:p>
      </dgm:t>
    </dgm:pt>
    <dgm:pt modelId="{EE08197C-174E-4BEA-86FA-7316F5797F35}" type="pres">
      <dgm:prSet presAssocID="{FDE2793C-26B6-491B-B135-763AAFAC77D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EE19668-5137-4E61-8214-81997E14056B}" type="pres">
      <dgm:prSet presAssocID="{34064538-6EC8-4B31-B793-CDFA3932F1C3}" presName="node" presStyleLbl="node1" presStyleIdx="2" presStyleCnt="4" custScaleY="99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CED91-B87F-4A86-BEF9-D813CB1E7581}" type="pres">
      <dgm:prSet presAssocID="{B087948A-9114-4582-8C10-62F3B0CCFC6D}" presName="Name9" presStyleLbl="parChTrans1D2" presStyleIdx="3" presStyleCnt="4"/>
      <dgm:spPr/>
      <dgm:t>
        <a:bodyPr/>
        <a:lstStyle/>
        <a:p>
          <a:endParaRPr lang="ru-RU"/>
        </a:p>
      </dgm:t>
    </dgm:pt>
    <dgm:pt modelId="{687ADC41-C923-42AF-806D-3005B1E45AE1}" type="pres">
      <dgm:prSet presAssocID="{B087948A-9114-4582-8C10-62F3B0CCFC6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70A82F9-448A-47F5-AD61-C0C828468E3E}" type="pres">
      <dgm:prSet presAssocID="{7E45A9AF-F960-48EC-96FF-7DA1E823F51E}" presName="node" presStyleLbl="node1" presStyleIdx="3" presStyleCnt="4" custRadScaleRad="95730" custRadScaleInc="-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38297-43E0-4C3F-8BAD-F59EC7D8F821}" type="presOf" srcId="{E7C3F5DC-07EF-4DE4-B601-8E2216CBD8BA}" destId="{C1E4904D-2AE4-4B85-A87E-CBF8CE54EDDF}" srcOrd="0" destOrd="0" presId="urn:microsoft.com/office/officeart/2005/8/layout/radial1"/>
    <dgm:cxn modelId="{B2559BC9-0B08-438D-9F25-D2E9BBBC5842}" srcId="{C6E43276-8DEA-4E36-A955-97A95ACAC439}" destId="{E7C3F5DC-07EF-4DE4-B601-8E2216CBD8BA}" srcOrd="1" destOrd="0" parTransId="{AB7F6578-EAFE-4DCD-A4C2-6A89D3B17461}" sibTransId="{090F1BEB-934D-49C9-9C3B-C61994B5F87B}"/>
    <dgm:cxn modelId="{6666520A-AE42-48C3-816D-4A518A218557}" type="presOf" srcId="{C6E43276-8DEA-4E36-A955-97A95ACAC439}" destId="{61E4342F-6AE7-4FBD-BE78-A36E9BE561B3}" srcOrd="0" destOrd="0" presId="urn:microsoft.com/office/officeart/2005/8/layout/radial1"/>
    <dgm:cxn modelId="{0E05848E-1876-4CA8-91F9-D241132F886A}" type="presOf" srcId="{34064538-6EC8-4B31-B793-CDFA3932F1C3}" destId="{AEE19668-5137-4E61-8214-81997E14056B}" srcOrd="0" destOrd="0" presId="urn:microsoft.com/office/officeart/2005/8/layout/radial1"/>
    <dgm:cxn modelId="{FF50CD7F-BFBE-4E87-9FB7-7BFB919A1462}" srcId="{C6E43276-8DEA-4E36-A955-97A95ACAC439}" destId="{34064538-6EC8-4B31-B793-CDFA3932F1C3}" srcOrd="2" destOrd="0" parTransId="{FDE2793C-26B6-491B-B135-763AAFAC77D5}" sibTransId="{915D8A1B-742B-4685-BAB0-326B016FEB3E}"/>
    <dgm:cxn modelId="{2863DBF0-6E6B-4FDD-9932-60F35323C6FE}" type="presOf" srcId="{DEBD3DAB-BA78-4F3F-8B87-AEFC6E2DD60B}" destId="{A286EB2A-D9AE-45C3-99B4-CD077C6B39C7}" srcOrd="0" destOrd="0" presId="urn:microsoft.com/office/officeart/2005/8/layout/radial1"/>
    <dgm:cxn modelId="{5EE27037-4244-4DF7-9238-88A0C8532092}" srcId="{DEBD3DAB-BA78-4F3F-8B87-AEFC6E2DD60B}" destId="{C6E43276-8DEA-4E36-A955-97A95ACAC439}" srcOrd="0" destOrd="0" parTransId="{8821ED2A-F893-43E3-B38E-B52F55913FC3}" sibTransId="{BEFAC2CA-DEC8-47E8-9A89-7F909DA8923C}"/>
    <dgm:cxn modelId="{1D601649-FF9A-49EE-9D5F-35B8C953606F}" type="presOf" srcId="{B087948A-9114-4582-8C10-62F3B0CCFC6D}" destId="{D80CED91-B87F-4A86-BEF9-D813CB1E7581}" srcOrd="0" destOrd="0" presId="urn:microsoft.com/office/officeart/2005/8/layout/radial1"/>
    <dgm:cxn modelId="{D26BE863-2F6B-4555-8855-F4312B8F4F9D}" srcId="{C6E43276-8DEA-4E36-A955-97A95ACAC439}" destId="{95007029-658E-4EFF-B8EC-93EC5D4CB4DA}" srcOrd="0" destOrd="0" parTransId="{A1A54655-EDB8-42A2-86F1-2CC2C6F187BA}" sibTransId="{4328257E-9987-4C14-8A37-DF1102BDA3FC}"/>
    <dgm:cxn modelId="{AE6ABF43-365B-4420-9EEE-53D2F777265E}" type="presOf" srcId="{FDE2793C-26B6-491B-B135-763AAFAC77D5}" destId="{EE08197C-174E-4BEA-86FA-7316F5797F35}" srcOrd="1" destOrd="0" presId="urn:microsoft.com/office/officeart/2005/8/layout/radial1"/>
    <dgm:cxn modelId="{BF33E7D6-329D-4959-BE92-A376EBCA7EF0}" type="presOf" srcId="{AB7F6578-EAFE-4DCD-A4C2-6A89D3B17461}" destId="{F2972634-33B6-46D5-84E7-D03A0CDAF65D}" srcOrd="0" destOrd="0" presId="urn:microsoft.com/office/officeart/2005/8/layout/radial1"/>
    <dgm:cxn modelId="{F7C27A0E-5389-4D28-AFFA-42116C1A5A45}" type="presOf" srcId="{7E45A9AF-F960-48EC-96FF-7DA1E823F51E}" destId="{570A82F9-448A-47F5-AD61-C0C828468E3E}" srcOrd="0" destOrd="0" presId="urn:microsoft.com/office/officeart/2005/8/layout/radial1"/>
    <dgm:cxn modelId="{A5AE5E3F-734F-4D25-9526-C60D6D802634}" srcId="{C6E43276-8DEA-4E36-A955-97A95ACAC439}" destId="{7E45A9AF-F960-48EC-96FF-7DA1E823F51E}" srcOrd="3" destOrd="0" parTransId="{B087948A-9114-4582-8C10-62F3B0CCFC6D}" sibTransId="{5177279B-06D2-46DF-A34E-0B182F85BE05}"/>
    <dgm:cxn modelId="{AD61CB81-859C-4B36-A721-CED3AFBF143B}" type="presOf" srcId="{A1A54655-EDB8-42A2-86F1-2CC2C6F187BA}" destId="{D82EADB5-EA5E-4155-BF49-C8C99F9649AE}" srcOrd="1" destOrd="0" presId="urn:microsoft.com/office/officeart/2005/8/layout/radial1"/>
    <dgm:cxn modelId="{498CA172-ACC2-4839-B71D-B3610E2EBDEE}" type="presOf" srcId="{AB7F6578-EAFE-4DCD-A4C2-6A89D3B17461}" destId="{0A15AD3A-C8EE-48E5-B9C8-06149F4A8FD8}" srcOrd="1" destOrd="0" presId="urn:microsoft.com/office/officeart/2005/8/layout/radial1"/>
    <dgm:cxn modelId="{16D4986F-1F19-475C-BAA5-75B2CC193039}" type="presOf" srcId="{FDE2793C-26B6-491B-B135-763AAFAC77D5}" destId="{5F442D7C-FBE9-4B28-B669-3CC6AA6A8EBA}" srcOrd="0" destOrd="0" presId="urn:microsoft.com/office/officeart/2005/8/layout/radial1"/>
    <dgm:cxn modelId="{94C98173-38EC-4B25-A663-89BD6DD0515B}" type="presOf" srcId="{95007029-658E-4EFF-B8EC-93EC5D4CB4DA}" destId="{3B4843EA-D474-4A65-8A99-51185F57DD6C}" srcOrd="0" destOrd="0" presId="urn:microsoft.com/office/officeart/2005/8/layout/radial1"/>
    <dgm:cxn modelId="{A264134B-5035-4F86-88C6-0293F6920DEE}" type="presOf" srcId="{B087948A-9114-4582-8C10-62F3B0CCFC6D}" destId="{687ADC41-C923-42AF-806D-3005B1E45AE1}" srcOrd="1" destOrd="0" presId="urn:microsoft.com/office/officeart/2005/8/layout/radial1"/>
    <dgm:cxn modelId="{994EE6E0-174F-49CF-BD2A-2D25A4585AEB}" type="presOf" srcId="{A1A54655-EDB8-42A2-86F1-2CC2C6F187BA}" destId="{35F5F942-D0B5-4753-95D8-29EBE1CBC24E}" srcOrd="0" destOrd="0" presId="urn:microsoft.com/office/officeart/2005/8/layout/radial1"/>
    <dgm:cxn modelId="{720C9CD4-A6A0-4CDA-BC0F-998B86AFFBDE}" type="presParOf" srcId="{A286EB2A-D9AE-45C3-99B4-CD077C6B39C7}" destId="{61E4342F-6AE7-4FBD-BE78-A36E9BE561B3}" srcOrd="0" destOrd="0" presId="urn:microsoft.com/office/officeart/2005/8/layout/radial1"/>
    <dgm:cxn modelId="{B046E0A8-60E4-4363-A0AB-242601698D45}" type="presParOf" srcId="{A286EB2A-D9AE-45C3-99B4-CD077C6B39C7}" destId="{35F5F942-D0B5-4753-95D8-29EBE1CBC24E}" srcOrd="1" destOrd="0" presId="urn:microsoft.com/office/officeart/2005/8/layout/radial1"/>
    <dgm:cxn modelId="{3B98AF49-E612-439A-A364-49BA7F90072F}" type="presParOf" srcId="{35F5F942-D0B5-4753-95D8-29EBE1CBC24E}" destId="{D82EADB5-EA5E-4155-BF49-C8C99F9649AE}" srcOrd="0" destOrd="0" presId="urn:microsoft.com/office/officeart/2005/8/layout/radial1"/>
    <dgm:cxn modelId="{DB45B274-B7C2-4479-86D1-D7B99CF2EE71}" type="presParOf" srcId="{A286EB2A-D9AE-45C3-99B4-CD077C6B39C7}" destId="{3B4843EA-D474-4A65-8A99-51185F57DD6C}" srcOrd="2" destOrd="0" presId="urn:microsoft.com/office/officeart/2005/8/layout/radial1"/>
    <dgm:cxn modelId="{70D6D222-643E-4DE4-967C-1208BEFFBF27}" type="presParOf" srcId="{A286EB2A-D9AE-45C3-99B4-CD077C6B39C7}" destId="{F2972634-33B6-46D5-84E7-D03A0CDAF65D}" srcOrd="3" destOrd="0" presId="urn:microsoft.com/office/officeart/2005/8/layout/radial1"/>
    <dgm:cxn modelId="{E1EA4E6C-F0FF-4F11-8B86-283028954948}" type="presParOf" srcId="{F2972634-33B6-46D5-84E7-D03A0CDAF65D}" destId="{0A15AD3A-C8EE-48E5-B9C8-06149F4A8FD8}" srcOrd="0" destOrd="0" presId="urn:microsoft.com/office/officeart/2005/8/layout/radial1"/>
    <dgm:cxn modelId="{73C714C3-9A4A-420B-9DAB-EAD9D4C1ACAD}" type="presParOf" srcId="{A286EB2A-D9AE-45C3-99B4-CD077C6B39C7}" destId="{C1E4904D-2AE4-4B85-A87E-CBF8CE54EDDF}" srcOrd="4" destOrd="0" presId="urn:microsoft.com/office/officeart/2005/8/layout/radial1"/>
    <dgm:cxn modelId="{645C4134-B41E-4FB0-8C83-3264E38D1D13}" type="presParOf" srcId="{A286EB2A-D9AE-45C3-99B4-CD077C6B39C7}" destId="{5F442D7C-FBE9-4B28-B669-3CC6AA6A8EBA}" srcOrd="5" destOrd="0" presId="urn:microsoft.com/office/officeart/2005/8/layout/radial1"/>
    <dgm:cxn modelId="{D9717FFC-E76E-49C1-B85E-FD253EE5ED4B}" type="presParOf" srcId="{5F442D7C-FBE9-4B28-B669-3CC6AA6A8EBA}" destId="{EE08197C-174E-4BEA-86FA-7316F5797F35}" srcOrd="0" destOrd="0" presId="urn:microsoft.com/office/officeart/2005/8/layout/radial1"/>
    <dgm:cxn modelId="{72C177DC-B87C-44CF-8D7E-ED55B85D9757}" type="presParOf" srcId="{A286EB2A-D9AE-45C3-99B4-CD077C6B39C7}" destId="{AEE19668-5137-4E61-8214-81997E14056B}" srcOrd="6" destOrd="0" presId="urn:microsoft.com/office/officeart/2005/8/layout/radial1"/>
    <dgm:cxn modelId="{19E727B9-5BA6-4B99-8BAB-18FD7C28DB4C}" type="presParOf" srcId="{A286EB2A-D9AE-45C3-99B4-CD077C6B39C7}" destId="{D80CED91-B87F-4A86-BEF9-D813CB1E7581}" srcOrd="7" destOrd="0" presId="urn:microsoft.com/office/officeart/2005/8/layout/radial1"/>
    <dgm:cxn modelId="{4B3930CF-82FF-407E-B828-7E8F3B3BC578}" type="presParOf" srcId="{D80CED91-B87F-4A86-BEF9-D813CB1E7581}" destId="{687ADC41-C923-42AF-806D-3005B1E45AE1}" srcOrd="0" destOrd="0" presId="urn:microsoft.com/office/officeart/2005/8/layout/radial1"/>
    <dgm:cxn modelId="{CB67C5C9-19DA-4241-A243-E24274C3E3AA}" type="presParOf" srcId="{A286EB2A-D9AE-45C3-99B4-CD077C6B39C7}" destId="{570A82F9-448A-47F5-AD61-C0C828468E3E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FD80C-FC7F-46E4-80F7-8D8937D86D2A}">
      <dsp:nvSpPr>
        <dsp:cNvPr id="0" name=""/>
        <dsp:cNvSpPr/>
      </dsp:nvSpPr>
      <dsp:spPr>
        <a:xfrm>
          <a:off x="792102" y="348385"/>
          <a:ext cx="6114605" cy="153921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Мелкая моторика </a:t>
          </a:r>
          <a:r>
            <a:rPr lang="ru-RU" sz="1600" kern="1200" dirty="0" smtClean="0"/>
            <a:t>– это согласованные движения пальцев рук, умение ребёнка «пользоваться» этими движениями</a:t>
          </a:r>
          <a:endParaRPr lang="ru-RU" sz="1600" kern="1200" dirty="0"/>
        </a:p>
      </dsp:txBody>
      <dsp:txXfrm>
        <a:off x="1687565" y="573798"/>
        <a:ext cx="4323679" cy="1088387"/>
      </dsp:txXfrm>
    </dsp:sp>
    <dsp:sp modelId="{6FEFA12B-5506-486D-9354-40D7D1B388A5}">
      <dsp:nvSpPr>
        <dsp:cNvPr id="0" name=""/>
        <dsp:cNvSpPr/>
      </dsp:nvSpPr>
      <dsp:spPr>
        <a:xfrm>
          <a:off x="4185712" y="3687789"/>
          <a:ext cx="2868274" cy="223225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Развитие продуктивных видов деятельности</a:t>
          </a:r>
          <a:endParaRPr lang="ru-RU" sz="1600" kern="1200" dirty="0"/>
        </a:p>
      </dsp:txBody>
      <dsp:txXfrm>
        <a:off x="4605761" y="4014695"/>
        <a:ext cx="2028176" cy="1578440"/>
      </dsp:txXfrm>
    </dsp:sp>
    <dsp:sp modelId="{1E021553-F05A-4CD3-B5B2-A55A5CB7C7D6}">
      <dsp:nvSpPr>
        <dsp:cNvPr id="0" name=""/>
        <dsp:cNvSpPr/>
      </dsp:nvSpPr>
      <dsp:spPr>
        <a:xfrm>
          <a:off x="5774484" y="2242417"/>
          <a:ext cx="2320387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Письмо</a:t>
          </a:r>
          <a:endParaRPr lang="ru-RU" sz="1600" kern="1200" dirty="0"/>
        </a:p>
      </dsp:txBody>
      <dsp:txXfrm>
        <a:off x="6114297" y="2442652"/>
        <a:ext cx="1640761" cy="966820"/>
      </dsp:txXfrm>
    </dsp:sp>
    <dsp:sp modelId="{5523F93B-D70E-4688-B547-91EF3166AC40}">
      <dsp:nvSpPr>
        <dsp:cNvPr id="0" name=""/>
        <dsp:cNvSpPr/>
      </dsp:nvSpPr>
      <dsp:spPr>
        <a:xfrm>
          <a:off x="1080109" y="3717261"/>
          <a:ext cx="2726500" cy="224323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Овладение предметными действиями</a:t>
          </a:r>
          <a:endParaRPr lang="ru-RU" sz="1600" kern="1200" dirty="0"/>
        </a:p>
      </dsp:txBody>
      <dsp:txXfrm>
        <a:off x="1479396" y="4045775"/>
        <a:ext cx="1927926" cy="1586203"/>
      </dsp:txXfrm>
    </dsp:sp>
    <dsp:sp modelId="{29547B10-93B4-453F-A987-887446F68C09}">
      <dsp:nvSpPr>
        <dsp:cNvPr id="0" name=""/>
        <dsp:cNvSpPr/>
      </dsp:nvSpPr>
      <dsp:spPr>
        <a:xfrm>
          <a:off x="286463" y="2743696"/>
          <a:ext cx="1367290" cy="1367290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Речь</a:t>
          </a:r>
          <a:endParaRPr lang="ru-RU" sz="1600" kern="1200" dirty="0"/>
        </a:p>
      </dsp:txBody>
      <dsp:txXfrm>
        <a:off x="486698" y="2943931"/>
        <a:ext cx="966820" cy="966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342F-6AE7-4FBD-BE78-A36E9BE561B3}">
      <dsp:nvSpPr>
        <dsp:cNvPr id="0" name=""/>
        <dsp:cNvSpPr/>
      </dsp:nvSpPr>
      <dsp:spPr>
        <a:xfrm>
          <a:off x="1849131" y="1210631"/>
          <a:ext cx="920592" cy="920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Родитель</a:t>
          </a:r>
          <a:endParaRPr lang="ru-RU" sz="1200" kern="1200" dirty="0"/>
        </a:p>
      </dsp:txBody>
      <dsp:txXfrm>
        <a:off x="1983949" y="1345449"/>
        <a:ext cx="650956" cy="650956"/>
      </dsp:txXfrm>
    </dsp:sp>
    <dsp:sp modelId="{35F5F942-D0B5-4753-95D8-29EBE1CBC24E}">
      <dsp:nvSpPr>
        <dsp:cNvPr id="0" name=""/>
        <dsp:cNvSpPr/>
      </dsp:nvSpPr>
      <dsp:spPr>
        <a:xfrm rot="16200000">
          <a:off x="2171337" y="1054602"/>
          <a:ext cx="276181" cy="35876"/>
        </a:xfrm>
        <a:custGeom>
          <a:avLst/>
          <a:gdLst/>
          <a:ahLst/>
          <a:cxnLst/>
          <a:rect l="0" t="0" r="0" b="0"/>
          <a:pathLst>
            <a:path>
              <a:moveTo>
                <a:pt x="0" y="17938"/>
              </a:moveTo>
              <a:lnTo>
                <a:pt x="276181" y="17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2523" y="1065636"/>
        <a:ext cx="13809" cy="13809"/>
      </dsp:txXfrm>
    </dsp:sp>
    <dsp:sp modelId="{3B4843EA-D474-4A65-8A99-51185F57DD6C}">
      <dsp:nvSpPr>
        <dsp:cNvPr id="0" name=""/>
        <dsp:cNvSpPr/>
      </dsp:nvSpPr>
      <dsp:spPr>
        <a:xfrm>
          <a:off x="1849131" y="13857"/>
          <a:ext cx="920592" cy="9205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Консультации</a:t>
          </a:r>
          <a:endParaRPr lang="ru-RU" sz="800" kern="1200" dirty="0"/>
        </a:p>
      </dsp:txBody>
      <dsp:txXfrm>
        <a:off x="1983949" y="148675"/>
        <a:ext cx="650956" cy="650956"/>
      </dsp:txXfrm>
    </dsp:sp>
    <dsp:sp modelId="{F2972634-33B6-46D5-84E7-D03A0CDAF65D}">
      <dsp:nvSpPr>
        <dsp:cNvPr id="0" name=""/>
        <dsp:cNvSpPr/>
      </dsp:nvSpPr>
      <dsp:spPr>
        <a:xfrm>
          <a:off x="2769724" y="1652989"/>
          <a:ext cx="276181" cy="35876"/>
        </a:xfrm>
        <a:custGeom>
          <a:avLst/>
          <a:gdLst/>
          <a:ahLst/>
          <a:cxnLst/>
          <a:rect l="0" t="0" r="0" b="0"/>
          <a:pathLst>
            <a:path>
              <a:moveTo>
                <a:pt x="0" y="17938"/>
              </a:moveTo>
              <a:lnTo>
                <a:pt x="276181" y="17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0910" y="1664023"/>
        <a:ext cx="13809" cy="13809"/>
      </dsp:txXfrm>
    </dsp:sp>
    <dsp:sp modelId="{C1E4904D-2AE4-4B85-A87E-CBF8CE54EDDF}">
      <dsp:nvSpPr>
        <dsp:cNvPr id="0" name=""/>
        <dsp:cNvSpPr/>
      </dsp:nvSpPr>
      <dsp:spPr>
        <a:xfrm>
          <a:off x="3045905" y="1210631"/>
          <a:ext cx="920592" cy="9205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Совместная деятельность родителей и детей дома</a:t>
          </a:r>
          <a:endParaRPr lang="ru-RU" sz="800" kern="1200" dirty="0"/>
        </a:p>
      </dsp:txBody>
      <dsp:txXfrm>
        <a:off x="3180723" y="1345449"/>
        <a:ext cx="650956" cy="650956"/>
      </dsp:txXfrm>
    </dsp:sp>
    <dsp:sp modelId="{5F442D7C-FBE9-4B28-B669-3CC6AA6A8EBA}">
      <dsp:nvSpPr>
        <dsp:cNvPr id="0" name=""/>
        <dsp:cNvSpPr/>
      </dsp:nvSpPr>
      <dsp:spPr>
        <a:xfrm rot="5400000">
          <a:off x="2170893" y="2251820"/>
          <a:ext cx="277069" cy="35876"/>
        </a:xfrm>
        <a:custGeom>
          <a:avLst/>
          <a:gdLst/>
          <a:ahLst/>
          <a:cxnLst/>
          <a:rect l="0" t="0" r="0" b="0"/>
          <a:pathLst>
            <a:path>
              <a:moveTo>
                <a:pt x="0" y="17938"/>
              </a:moveTo>
              <a:lnTo>
                <a:pt x="277069" y="17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02501" y="2262831"/>
        <a:ext cx="13853" cy="13853"/>
      </dsp:txXfrm>
    </dsp:sp>
    <dsp:sp modelId="{AEE19668-5137-4E61-8214-81997E14056B}">
      <dsp:nvSpPr>
        <dsp:cNvPr id="0" name=""/>
        <dsp:cNvSpPr/>
      </dsp:nvSpPr>
      <dsp:spPr>
        <a:xfrm>
          <a:off x="1849131" y="2408293"/>
          <a:ext cx="920592" cy="9188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Открытые просмотры</a:t>
          </a:r>
          <a:endParaRPr lang="ru-RU" sz="800" kern="1200" dirty="0"/>
        </a:p>
      </dsp:txBody>
      <dsp:txXfrm>
        <a:off x="1983949" y="2542850"/>
        <a:ext cx="650956" cy="649701"/>
      </dsp:txXfrm>
    </dsp:sp>
    <dsp:sp modelId="{D80CED91-B87F-4A86-BEF9-D813CB1E7581}">
      <dsp:nvSpPr>
        <dsp:cNvPr id="0" name=""/>
        <dsp:cNvSpPr/>
      </dsp:nvSpPr>
      <dsp:spPr>
        <a:xfrm rot="10794843">
          <a:off x="1624053" y="1653848"/>
          <a:ext cx="225079" cy="35876"/>
        </a:xfrm>
        <a:custGeom>
          <a:avLst/>
          <a:gdLst/>
          <a:ahLst/>
          <a:cxnLst/>
          <a:rect l="0" t="0" r="0" b="0"/>
          <a:pathLst>
            <a:path>
              <a:moveTo>
                <a:pt x="0" y="17938"/>
              </a:moveTo>
              <a:lnTo>
                <a:pt x="225079" y="1793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730965" y="1666160"/>
        <a:ext cx="11253" cy="11253"/>
      </dsp:txXfrm>
    </dsp:sp>
    <dsp:sp modelId="{570A82F9-448A-47F5-AD61-C0C828468E3E}">
      <dsp:nvSpPr>
        <dsp:cNvPr id="0" name=""/>
        <dsp:cNvSpPr/>
      </dsp:nvSpPr>
      <dsp:spPr>
        <a:xfrm>
          <a:off x="703461" y="1212350"/>
          <a:ext cx="920592" cy="9205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Родительские собрания</a:t>
          </a:r>
          <a:endParaRPr lang="ru-RU" sz="800" kern="1200" dirty="0"/>
        </a:p>
      </dsp:txBody>
      <dsp:txXfrm>
        <a:off x="838279" y="1347168"/>
        <a:ext cx="650956" cy="65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6995-A947-4E12-8EC3-5C0576EBE67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1C9C-B3D7-4843-BA0C-DBFE012EF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2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41C9C-B3D7-4843-BA0C-DBFE012EFB6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0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060848"/>
            <a:ext cx="5836076" cy="27620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 развития мелкой моторики рук у детей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endParaRPr lang="ru-RU" sz="2800" b="1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46888"/>
            <a:ext cx="5760640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Подготовила: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воспитатель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Купцова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Н.А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9269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детский сад комбинированного вида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Методы: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1954560" cy="3556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словесный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Объяснение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 рассказ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000" dirty="0" smtClean="0"/>
              <a:t> вопрос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8088" y="1600201"/>
            <a:ext cx="20058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наглядно-действенный</a:t>
            </a:r>
          </a:p>
          <a:p>
            <a:pPr algn="ctr"/>
            <a:endParaRPr lang="ru-RU" sz="23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 </a:t>
            </a:r>
            <a:r>
              <a:rPr lang="ru-RU" sz="2000" dirty="0" smtClean="0"/>
              <a:t>Смотрят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берут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 щупают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 действуют с        </a:t>
            </a:r>
          </a:p>
          <a:p>
            <a:r>
              <a:rPr lang="ru-RU" sz="2000" dirty="0" smtClean="0"/>
              <a:t>   предметами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600198"/>
            <a:ext cx="21602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</a:t>
            </a:r>
            <a:r>
              <a:rPr lang="ru-RU" sz="2300" b="1" dirty="0" smtClean="0"/>
              <a:t>игровой  </a:t>
            </a:r>
          </a:p>
          <a:p>
            <a:pPr algn="ctr"/>
            <a:r>
              <a:rPr lang="ru-RU" sz="2300" b="1" dirty="0"/>
              <a:t> </a:t>
            </a:r>
            <a:r>
              <a:rPr lang="ru-RU" sz="2300" b="1" dirty="0" smtClean="0"/>
              <a:t>    метод </a:t>
            </a:r>
            <a:r>
              <a:rPr lang="ru-RU" sz="2300" dirty="0" smtClean="0"/>
              <a:t> </a:t>
            </a:r>
          </a:p>
          <a:p>
            <a:pPr algn="ctr"/>
            <a:r>
              <a:rPr lang="ru-RU" sz="2300" dirty="0" smtClean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Дидактические   </a:t>
            </a:r>
          </a:p>
          <a:p>
            <a:r>
              <a:rPr lang="ru-RU" dirty="0" smtClean="0"/>
              <a:t>   игры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игровые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упражнения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обыгрывание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 </a:t>
            </a:r>
            <a:r>
              <a:rPr lang="ru-RU" sz="2000" dirty="0" smtClean="0"/>
              <a:t>сюрпризный     </a:t>
            </a:r>
          </a:p>
          <a:p>
            <a:r>
              <a:rPr lang="ru-RU" sz="2000" dirty="0" smtClean="0"/>
              <a:t>   момент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 решение   </a:t>
            </a:r>
          </a:p>
          <a:p>
            <a:r>
              <a:rPr lang="ru-RU" sz="2000" dirty="0" smtClean="0"/>
              <a:t>   маленьких 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  проблем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600199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2400" b="1" dirty="0" smtClean="0"/>
              <a:t>практический метод</a:t>
            </a:r>
          </a:p>
          <a:p>
            <a:pPr marL="0" lvl="1" algn="ctr"/>
            <a:endParaRPr lang="ru-RU" sz="24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ru-RU" dirty="0"/>
              <a:t> ( все усвоенные знания)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4765" y="1600198"/>
            <a:ext cx="1820888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27937" y="1600198"/>
            <a:ext cx="2072302" cy="4349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2523" y="1569188"/>
            <a:ext cx="2178246" cy="4380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907704" y="1196752"/>
            <a:ext cx="1440160" cy="3351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27732" y="1268760"/>
            <a:ext cx="408164" cy="2377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9170" y="1196752"/>
            <a:ext cx="1910004" cy="298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64088" y="1268760"/>
            <a:ext cx="358565" cy="26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7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928992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5832648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Приемы развития мелкой моторики рук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5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Средства развития мелкой моторики</a:t>
            </a:r>
            <a:r>
              <a:rPr lang="ru-RU" sz="2400" b="1" u="sng" dirty="0"/>
              <a:t/>
            </a:r>
            <a:br>
              <a:rPr lang="ru-RU" sz="2400" b="1" u="sng" dirty="0"/>
            </a:br>
            <a:endParaRPr lang="ru-RU" sz="2400" dirty="0"/>
          </a:p>
        </p:txBody>
      </p:sp>
      <p:sp>
        <p:nvSpPr>
          <p:cNvPr id="4" name="Oval 5"/>
          <p:cNvSpPr>
            <a:spLocks noGrp="1" noChangeArrowheads="1"/>
          </p:cNvSpPr>
          <p:nvPr>
            <p:ph idx="1"/>
          </p:nvPr>
        </p:nvSpPr>
        <p:spPr bwMode="auto">
          <a:xfrm>
            <a:off x="549431" y="1628801"/>
            <a:ext cx="2279563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A80054"/>
                </a:solidFill>
              </a:rPr>
              <a:t>      Пластилин</a:t>
            </a:r>
            <a:endParaRPr lang="ru-RU" sz="1800" dirty="0">
              <a:solidFill>
                <a:srgbClr val="A80054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3275459" y="1628801"/>
            <a:ext cx="2880717" cy="136815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Природный материал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 rot="10800000" flipV="1">
            <a:off x="3203845" y="3212976"/>
            <a:ext cx="2880717" cy="1425009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Нитки, тесьма, веревки, </a:t>
            </a:r>
            <a:endParaRPr lang="ru-RU" dirty="0" smtClean="0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990033"/>
                </a:solidFill>
              </a:rPr>
              <a:t>шнурки</a:t>
            </a:r>
            <a:r>
              <a:rPr lang="ru-RU" dirty="0">
                <a:solidFill>
                  <a:srgbClr val="990033"/>
                </a:solidFill>
              </a:rPr>
              <a:t>, ткани</a:t>
            </a: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3203847" y="4854012"/>
            <a:ext cx="2880718" cy="1354736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990033"/>
                </a:solidFill>
              </a:rPr>
              <a:t>Карандаши, счетные палочки</a:t>
            </a: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518467" y="2972658"/>
            <a:ext cx="2310527" cy="1361710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A80054"/>
                </a:solidFill>
              </a:rPr>
              <a:t>Крупа, бусы, пуговицы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78628" y="4720093"/>
            <a:ext cx="2150366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Песок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6248331" y="1628802"/>
            <a:ext cx="2428125" cy="1158568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rgbClr val="990033"/>
                </a:solidFill>
              </a:rPr>
              <a:t>        Бумага</a:t>
            </a:r>
            <a:endParaRPr lang="ru-RU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6248331" y="2996951"/>
            <a:ext cx="2428125" cy="133741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Куклы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248334" y="4720093"/>
            <a:ext cx="2428122" cy="1229187"/>
          </a:xfrm>
          <a:prstGeom prst="ellipse">
            <a:avLst/>
          </a:prstGeom>
          <a:solidFill>
            <a:srgbClr val="FFCCCC"/>
          </a:solidFill>
          <a:ln w="9525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33"/>
                </a:solidFill>
              </a:rPr>
              <a:t>Вода</a:t>
            </a:r>
            <a:endParaRPr lang="ru-RU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644" y="130622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Приемы развития мелкой моторики рук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sun9-12.userapi.com/impg/8sGYLz_1ngzqM2wQf9T6hkA3rTW98p4MqtYfTg/q09zqUeChM0.jpg?size=2560x1920&amp;quality=96&amp;proxy=1&amp;sign=4c09b82a1d9baa69e0e9ba6c073b0cbd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22008" r="9151"/>
          <a:stretch/>
        </p:blipFill>
        <p:spPr bwMode="auto">
          <a:xfrm>
            <a:off x="473350" y="2924944"/>
            <a:ext cx="2631207" cy="288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sun9-50.userapi.com/impg/yfDgVh2TvuQvaQ_xm9IgywnXsCxlGZhhptj7qA/Wr-ss2plk3k.jpg?size=2560x1920&amp;quality=96&amp;proxy=1&amp;sign=2ca43c8a9b9d98bc4ae4f3f046461ce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39" y="1268760"/>
            <a:ext cx="2808312" cy="2412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sun9-13.userapi.com/impg/7XgP5BOAaKOxd2mbHvvipYKoXHH7CkuOUSAUbg/IYIt_EaB29E.jpg?size=2160x2160&amp;quality=96&amp;proxy=1&amp;sign=ac9a5fe00207856729348ec5aeaa426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92" y="1280674"/>
            <a:ext cx="24003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sun9-48.userapi.com/impg/fHgxeQ6CrSWLpEj_Rigj-LX4M-ZpUg0ltK08Pw/4tO1UsWYZeU.jpg?size=2160x2160&amp;quality=96&amp;proxy=1&amp;sign=9ecba0ac3963a3b65c574c71a740a7f1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72" y="3861048"/>
            <a:ext cx="2531639" cy="252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56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0240" y="1236414"/>
            <a:ext cx="2262409" cy="226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254" y="1243271"/>
            <a:ext cx="2425178" cy="2329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5610" y="3803382"/>
            <a:ext cx="2414822" cy="2419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sun9-68.userapi.com/impg/N1Pk3wYasAAyICzMjWLeSKkQw4jT5F0eBp7y_g/adiZZotyCsg.jpg?size=1620x2160&amp;quality=96&amp;proxy=1&amp;sign=60769a00cfc6fff89cdef5a42f5b0a53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8991"/>
            <a:ext cx="2179277" cy="2466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6644" y="130622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Приемы развития мелкой моторики рук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Master\Desktop\курсы\Ky9pSTqqx2U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645024"/>
            <a:ext cx="2118469" cy="267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Master\Desktop\курсы\K1LmTCoPNYY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8"/>
          <a:stretch/>
        </p:blipFill>
        <p:spPr bwMode="auto">
          <a:xfrm>
            <a:off x="952899" y="3876860"/>
            <a:ext cx="2231994" cy="2419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5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16644" y="130622"/>
            <a:ext cx="8229600" cy="135416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Приемы развития мелкой моторики рук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5"/>
            <a:ext cx="243486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Master\Desktop\курсы\-2G23prXQhI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3"/>
          <a:stretch/>
        </p:blipFill>
        <p:spPr bwMode="auto">
          <a:xfrm>
            <a:off x="3241338" y="1124746"/>
            <a:ext cx="2122750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Master\Desktop\курсы\810S7cK-vT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7" y="3894697"/>
            <a:ext cx="1728192" cy="230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Master\Desktop\курсы\DFjMkZxcZa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02" y="3763253"/>
            <a:ext cx="2036375" cy="256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Master\Desktop\курсы\gHHbr4wUMCw (1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21591"/>
          <a:stretch/>
        </p:blipFill>
        <p:spPr bwMode="auto">
          <a:xfrm>
            <a:off x="5652120" y="1159631"/>
            <a:ext cx="2849166" cy="243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Master\Desktop\курсы\ZFjLjEuvXLI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05" y="3717031"/>
            <a:ext cx="199263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Master\Desktop\курсы\YfzX6m5nego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3"/>
          <a:stretch/>
        </p:blipFill>
        <p:spPr bwMode="auto">
          <a:xfrm>
            <a:off x="6875685" y="3768153"/>
            <a:ext cx="1872779" cy="2428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71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01" y="844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Продуктивная деятельность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510" y="929797"/>
            <a:ext cx="250331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7399" y="852861"/>
            <a:ext cx="2959262" cy="221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2110" y="2384633"/>
            <a:ext cx="2595289" cy="194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sun9-69.userapi.com/impg/5kkJqWqHidykRqPIjAy-jii0ew80Dp7EuPPSnA/BPRyXbC7Sp4.jpg?size=497x1080&amp;quality=96&amp;proxy=1&amp;sign=101f32f41fb4d4f1cd863f4ddc259858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b="40281"/>
          <a:stretch/>
        </p:blipFill>
        <p:spPr bwMode="auto">
          <a:xfrm>
            <a:off x="475501" y="3528761"/>
            <a:ext cx="2596468" cy="2247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3632" y="3488703"/>
            <a:ext cx="2743012" cy="274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49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684" y="926067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501008"/>
            <a:ext cx="2856284" cy="285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1009"/>
            <a:ext cx="2856284" cy="285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3994" y="926067"/>
            <a:ext cx="23704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1308"/>
            <a:ext cx="823031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08"/>
            <a:ext cx="8230313" cy="11461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0728"/>
            <a:ext cx="2160240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340768"/>
            <a:ext cx="2838080" cy="378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005064"/>
            <a:ext cx="3119180" cy="2468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623" y="1043572"/>
            <a:ext cx="2316681" cy="237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9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Предметно-развивающая среда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18873"/>
            <a:ext cx="384042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Master\Desktop\курсы\p-yaiLXFjY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b="16900"/>
          <a:stretch/>
        </p:blipFill>
        <p:spPr bwMode="auto">
          <a:xfrm>
            <a:off x="1763688" y="1052736"/>
            <a:ext cx="2448273" cy="224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81129"/>
            <a:ext cx="3079781" cy="3295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38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23928" y="5157192"/>
            <a:ext cx="4608512" cy="122413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640" y="908720"/>
            <a:ext cx="684076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89484"/>
              </p:ext>
            </p:extLst>
          </p:nvPr>
        </p:nvGraphicFramePr>
        <p:xfrm>
          <a:off x="457200" y="1600201"/>
          <a:ext cx="4618856" cy="334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sun9-37.userapi.com/impg/aeRQtt0PMQeZvD4yLn7cfBB9eWlqHF61fTYutg/cyIoYqsQpmg.jpg?size=1600x1200&amp;quality=96&amp;proxy=1&amp;sign=133bed24cd4fe1a8058d1ed24c5501b0&amp;type=albu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E0A07"/>
              </a:clrFrom>
              <a:clrTo>
                <a:srgbClr val="0E0A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238667" cy="2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https://sun9-21.userapi.com/impg/alsjfZwwReUB4BgbqPvgfeHK9GRKnESwOVM53g/qovQXEBwKYg.jpg?size=1600x1200&amp;quality=96&amp;proxy=1&amp;sign=b1b1176c27b6bffa19a2fa6b35254476&amp;type=album"/>
          <p:cNvPicPr/>
          <p:nvPr/>
        </p:nvPicPr>
        <p:blipFill>
          <a:blip r:embed="rId9" cstate="print">
            <a:clrChange>
              <a:clrFrom>
                <a:srgbClr val="191410"/>
              </a:clrFrom>
              <a:clrTo>
                <a:srgbClr val="19141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3456384" cy="234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5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Литература: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03776" cy="3523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 развитие мелкой моторики рук играет важную роль в общем развитии дошкольников, позволяет сформировать координацию движений пальцев, развивает речевую деятельность, готовит ребенка к школе, развивает творческие способности.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708920"/>
            <a:ext cx="5040560" cy="35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мелкой моторики детей состоит в том, что у детей младшего дошкольного возраста низкий уровень развития мелкой моторики. Следствие слабого развития общей моторики и руки, общая неготовность большинства современных детей к письму или проблем с речевым развитием. </a:t>
            </a:r>
          </a:p>
        </p:txBody>
      </p:sp>
    </p:spTree>
    <p:extLst>
      <p:ext uri="{BB962C8B-B14F-4D97-AF65-F5344CB8AC3E}">
        <p14:creationId xmlns:p14="http://schemas.microsoft.com/office/powerpoint/2010/main" val="10067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11" y="1268760"/>
            <a:ext cx="8229600" cy="2376264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т. д. </a:t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старшем дошкольном возрасте работа по развитию мелкой моторики и координации движений руки должна стать важной часть подготовки к школе.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03544">
            <a:off x="1124692" y="3251094"/>
            <a:ext cx="2327948" cy="3305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25393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40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64704"/>
            <a:ext cx="7816924" cy="122413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игровую   и      продуктивную   деятельность в соответствии с  ФГОС ДО.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36" y="2276872"/>
            <a:ext cx="7821388" cy="532859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предметно-окружающую среду группы для развития мелкой моторики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работу методов и приёмов для организации дидактических игр, и упражнений.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движения пальцев и кистей рук детей.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движений.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творческих способностей.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мыслительную деятельность, связную речь.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зрительное и слуховое восприятия.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участию в мероприятиях по развитию мелкой моторики рук у своих малышей.</a:t>
            </a:r>
          </a:p>
          <a:p>
            <a:pPr marL="0" indent="0" algn="just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9162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Изучением этой проблемы занимались учёные: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038600" cy="4525963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                                           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sz="2500" b="1" dirty="0" smtClean="0"/>
              <a:t>Л С. Волкова                              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М.М Кольцова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700808"/>
            <a:ext cx="5122912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Иван Михайлович Сеченов писал: </a:t>
            </a:r>
            <a:r>
              <a:rPr lang="ru-RU" sz="2900" dirty="0" smtClean="0"/>
              <a:t>"Что движение руки человека наследственно не предопределены, а возникают в процессе воспитания и обучения как результат образования ассоциативных связей между зрительными ощущениями, осязательными и мышечными в процессе активного взаимодействия с окружающей средой.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b="1" dirty="0" smtClean="0"/>
              <a:t>Владимир Михайлович Бехтерев в своих работах доказал, </a:t>
            </a:r>
            <a:r>
              <a:rPr lang="ru-RU" sz="2900" dirty="0" smtClean="0"/>
              <a:t>что простые движения рук помогают снять умственную усталость, улучшают произношение многих звуков, развивают речь ребёнка. Развитие мелкой моторики рук у детей дошкольного возраста очень важная задача для педагогов и родителей. Только в совместной постоянной и систематической работе можно добиться положительных результатов. Работу по развитию мелкой моторики рук у детей нужно начинать как можно раньше с младенческого возраста.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1224136" cy="14945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556792"/>
            <a:ext cx="973819" cy="1290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96952"/>
            <a:ext cx="1113229" cy="1222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4328" y="3933056"/>
            <a:ext cx="1026829" cy="1232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579925"/>
            <a:ext cx="1094179" cy="11706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380312" y="2852936"/>
            <a:ext cx="12582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И.М.Сеченов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5157192"/>
            <a:ext cx="1497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В.М. Бехтерев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Основные принципы: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7639"/>
            <a:ext cx="7787208" cy="395557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</a:t>
            </a:r>
            <a:r>
              <a:rPr lang="ru-RU" i="1" dirty="0" smtClean="0"/>
              <a:t>ринцип доступности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гуманности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деятельности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интеграции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системности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smtClean="0"/>
              <a:t>принцип преемственности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957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728263"/>
              </p:ext>
            </p:extLst>
          </p:nvPr>
        </p:nvGraphicFramePr>
        <p:xfrm>
          <a:off x="539552" y="245258"/>
          <a:ext cx="860444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лево 6"/>
          <p:cNvSpPr/>
          <p:nvPr/>
        </p:nvSpPr>
        <p:spPr>
          <a:xfrm rot="19138283">
            <a:off x="2403587" y="2664156"/>
            <a:ext cx="1706312" cy="234029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7480164">
            <a:off x="2716280" y="2936289"/>
            <a:ext cx="1729608" cy="174839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4919920">
            <a:off x="4266972" y="2936819"/>
            <a:ext cx="1706069" cy="181213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12514781" flipV="1">
            <a:off x="4760951" y="2530519"/>
            <a:ext cx="1721775" cy="232549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252" y="332657"/>
            <a:ext cx="6912768" cy="1800199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Причины слабого развития мелкой моторики 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276872"/>
            <a:ext cx="3168351" cy="12961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Неэффективный подбор игр и упражнений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2276872"/>
            <a:ext cx="3305746" cy="1296146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Низкий уровень развития кистевой моторики у детей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843808" y="1700808"/>
            <a:ext cx="72007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104" y="1628800"/>
            <a:ext cx="64807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Картинки по запросу ботинки на липучк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1549401" cy="1152129"/>
          </a:xfrm>
          <a:prstGeom prst="rect">
            <a:avLst/>
          </a:prstGeom>
          <a:noFill/>
        </p:spPr>
      </p:pic>
      <p:pic>
        <p:nvPicPr>
          <p:cNvPr id="16388" name="Picture 4" descr="Картинки по запросу детская одежда на липучка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149080"/>
            <a:ext cx="1296144" cy="196273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ребенок застегивает пуговицы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72208" cy="1714500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ребенок шнурует ботинк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324" y="4685286"/>
            <a:ext cx="1243015" cy="1512168"/>
          </a:xfrm>
          <a:prstGeom prst="rect">
            <a:avLst/>
          </a:prstGeom>
          <a:noFill/>
        </p:spPr>
      </p:pic>
      <p:sp>
        <p:nvSpPr>
          <p:cNvPr id="17" name="Умножение 16"/>
          <p:cNvSpPr/>
          <p:nvPr/>
        </p:nvSpPr>
        <p:spPr>
          <a:xfrm>
            <a:off x="1547664" y="4509120"/>
            <a:ext cx="1512168" cy="136815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3851920" y="5157192"/>
            <a:ext cx="136815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694</Words>
  <Application>Microsoft Office PowerPoint</Application>
  <PresentationFormat>Экран (4:3)</PresentationFormat>
  <Paragraphs>121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Comic Sans MS</vt:lpstr>
      <vt:lpstr>Wingdings</vt:lpstr>
      <vt:lpstr>Arial</vt:lpstr>
      <vt:lpstr>Rubius</vt:lpstr>
      <vt:lpstr>Times New Roman</vt:lpstr>
      <vt:lpstr>Arial Narrow</vt:lpstr>
      <vt:lpstr>Calibri</vt:lpstr>
      <vt:lpstr>Тема Office</vt:lpstr>
      <vt:lpstr>Игровые приемы развития мелкой моторики рук у детей младшего дошкольного возраста </vt:lpstr>
      <vt:lpstr>В. А. Сухомлинский  </vt:lpstr>
      <vt:lpstr>Презентация PowerPoint</vt:lpstr>
      <vt:lpstr>Уже грудному младенцу можно массировать пальчики (пальчиковая гимнастика), воздействуя тем самым на активные точки, связанные с корой головного мозга. В раннем и младшем дошкольном возрасте нужно выполнять простые упражнения, сопровождаемые стихотворным текстом, не забывать о развитии элементарных навыков самообслуживания: застегивать и расстегивать пуговицы, завязывать шнурки и т. д.  В старшем дошкольном возрасте работа по развитию мелкой моторики и координации движений руки должна стать важной часть подготовки к школе. </vt:lpstr>
      <vt:lpstr>Цель: Развитие мелкой моторики у младших           дошкольников  через   игровую   и      продуктивную   деятельность в соответствии с  ФГОС ДО.</vt:lpstr>
      <vt:lpstr>Изучением этой проблемы занимались учёные: </vt:lpstr>
      <vt:lpstr>Основные принципы:</vt:lpstr>
      <vt:lpstr>  </vt:lpstr>
      <vt:lpstr>Причины слабого развития мелкой моторики </vt:lpstr>
      <vt:lpstr>Методы:</vt:lpstr>
      <vt:lpstr>Презентация PowerPoint</vt:lpstr>
      <vt:lpstr>Средства развития мелкой моторики </vt:lpstr>
      <vt:lpstr>Приемы развития мелкой моторики рук</vt:lpstr>
      <vt:lpstr>Приемы развития мелкой моторики рук</vt:lpstr>
      <vt:lpstr>Приемы развития мелкой моторики рук</vt:lpstr>
      <vt:lpstr>Продуктивная деятельность</vt:lpstr>
      <vt:lpstr>Презентация PowerPoint</vt:lpstr>
      <vt:lpstr>Презентация PowerPoint</vt:lpstr>
      <vt:lpstr>Предметно-развивающая среда</vt:lpstr>
      <vt:lpstr>Работа с родителями</vt:lpstr>
      <vt:lpstr>Литература:</vt:lpstr>
      <vt:lpstr>вывод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Master</cp:lastModifiedBy>
  <cp:revision>316</cp:revision>
  <dcterms:created xsi:type="dcterms:W3CDTF">2015-04-19T15:51:03Z</dcterms:created>
  <dcterms:modified xsi:type="dcterms:W3CDTF">2021-03-16T10:40:04Z</dcterms:modified>
</cp:coreProperties>
</file>