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73" r:id="rId10"/>
    <p:sldId id="272" r:id="rId11"/>
    <p:sldId id="270" r:id="rId12"/>
    <p:sldId id="274" r:id="rId13"/>
    <p:sldId id="277" r:id="rId14"/>
    <p:sldId id="276" r:id="rId15"/>
    <p:sldId id="268" r:id="rId16"/>
    <p:sldId id="27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80" autoAdjust="0"/>
  </p:normalViewPr>
  <p:slideViewPr>
    <p:cSldViewPr>
      <p:cViewPr varScale="1"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7AB6E-4BA5-40A4-88DA-D44C6D488E80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6CC84-3B96-4047-83F6-99588F55C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0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6CC84-3B96-4047-83F6-99588F55C1C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8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g"/><Relationship Id="rId7" Type="http://schemas.openxmlformats.org/officeDocument/2006/relationships/image" Target="../media/image16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920880" cy="319578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Муниципальное бюджетное дошкольное образовательное учреждение </a:t>
            </a:r>
            <a:br>
              <a:rPr lang="ru-RU" sz="1800" dirty="0" smtClean="0"/>
            </a:br>
            <a:r>
              <a:rPr lang="ru-RU" sz="1800" dirty="0" smtClean="0"/>
              <a:t>детский сад комбинированного вида №2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b="1" dirty="0" smtClean="0"/>
              <a:t>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FF0000"/>
                </a:solidFill>
              </a:rPr>
              <a:t>   «Мы память бережно храним»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149080"/>
            <a:ext cx="5936704" cy="1872208"/>
          </a:xfrm>
        </p:spPr>
        <p:txBody>
          <a:bodyPr>
            <a:normAutofit fontScale="55000" lnSpcReduction="20000"/>
          </a:bodyPr>
          <a:lstStyle/>
          <a:p>
            <a:pPr algn="r"/>
            <a:endParaRPr lang="ru-RU" sz="1800" dirty="0" smtClean="0"/>
          </a:p>
          <a:p>
            <a:pPr algn="r"/>
            <a:endParaRPr lang="ru-RU" sz="1800" dirty="0"/>
          </a:p>
          <a:p>
            <a:pPr algn="r"/>
            <a:endParaRPr lang="ru-RU" sz="2600" dirty="0"/>
          </a:p>
          <a:p>
            <a:pPr algn="r"/>
            <a:r>
              <a:rPr lang="ru-RU" sz="2600" dirty="0" smtClean="0"/>
              <a:t>                                                                        </a:t>
            </a:r>
            <a:r>
              <a:rPr lang="ru-RU" sz="2600" dirty="0" smtClean="0">
                <a:solidFill>
                  <a:schemeClr val="tx1"/>
                </a:solidFill>
              </a:rPr>
              <a:t>Воспитатель: 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Ковальчук Ирина 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Владимировна</a:t>
            </a:r>
          </a:p>
          <a:p>
            <a:pPr algn="r"/>
            <a:endParaRPr lang="ru-RU" sz="1800" dirty="0"/>
          </a:p>
          <a:p>
            <a:endParaRPr lang="ru-RU" sz="1800" dirty="0"/>
          </a:p>
          <a:p>
            <a:r>
              <a:rPr lang="ru-RU" sz="2900" dirty="0" smtClean="0">
                <a:solidFill>
                  <a:schemeClr val="tx1"/>
                </a:solidFill>
              </a:rPr>
              <a:t>Нелидово - 2024г.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12031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78" y="1500017"/>
            <a:ext cx="2839864" cy="2129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5163" y="2161023"/>
            <a:ext cx="2580616" cy="1935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1" y="2393409"/>
            <a:ext cx="3391925" cy="254394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91680" y="79724"/>
            <a:ext cx="6912768" cy="149817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О Блокаде Ленинграда 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(минута молчания, участие в акции «Колокольный звон», коллективная работа «блокадная ласточка»)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37" y="4031327"/>
            <a:ext cx="2848091" cy="21360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41" t="1400" r="74792" b="-1400"/>
          <a:stretch/>
        </p:blipFill>
        <p:spPr>
          <a:xfrm rot="5400000">
            <a:off x="692811" y="3092624"/>
            <a:ext cx="372593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9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25850" r="400" b="6951"/>
          <a:stretch/>
        </p:blipFill>
        <p:spPr>
          <a:xfrm>
            <a:off x="5868144" y="814214"/>
            <a:ext cx="2492218" cy="26147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000"/>
          <a:stretch/>
        </p:blipFill>
        <p:spPr>
          <a:xfrm rot="5400000">
            <a:off x="2579993" y="1697294"/>
            <a:ext cx="3079982" cy="2701577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35696" y="0"/>
            <a:ext cx="5160139" cy="90872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Сталинграду посвящается…..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000" r="-1200"/>
          <a:stretch/>
        </p:blipFill>
        <p:spPr>
          <a:xfrm>
            <a:off x="5436096" y="3789040"/>
            <a:ext cx="3168352" cy="22581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r="5047"/>
          <a:stretch/>
        </p:blipFill>
        <p:spPr>
          <a:xfrm rot="5400000">
            <a:off x="453070" y="1311560"/>
            <a:ext cx="2095178" cy="21397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974" y="4009055"/>
            <a:ext cx="2912252" cy="218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5201" r="3800" b="1000"/>
          <a:stretch/>
        </p:blipFill>
        <p:spPr>
          <a:xfrm>
            <a:off x="107504" y="57308"/>
            <a:ext cx="2952328" cy="22477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5201" r="2751" b="5201"/>
          <a:stretch/>
        </p:blipFill>
        <p:spPr>
          <a:xfrm>
            <a:off x="130114" y="2575900"/>
            <a:ext cx="2986026" cy="2077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5201" r="2751" b="5201"/>
          <a:stretch/>
        </p:blipFill>
        <p:spPr>
          <a:xfrm rot="5400000">
            <a:off x="2691550" y="1530605"/>
            <a:ext cx="4427821" cy="31840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97549"/>
            <a:ext cx="2237315" cy="16779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" t="24013" r="389" b="9837"/>
          <a:stretch/>
        </p:blipFill>
        <p:spPr>
          <a:xfrm>
            <a:off x="85683" y="4857389"/>
            <a:ext cx="3617770" cy="17928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2670" y="1160434"/>
            <a:ext cx="3052450" cy="22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0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3" r="30509" b="-1"/>
          <a:stretch/>
        </p:blipFill>
        <p:spPr>
          <a:xfrm>
            <a:off x="142374" y="413976"/>
            <a:ext cx="3205490" cy="3487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09" y="3266640"/>
            <a:ext cx="4035311" cy="302648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17102" y="24927"/>
            <a:ext cx="6696744" cy="77809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Дидактические игры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82" y="1195157"/>
            <a:ext cx="3607864" cy="27058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37486" y="4005064"/>
            <a:ext cx="382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собери </a:t>
            </a:r>
            <a:r>
              <a:rPr lang="ru-RU" b="1" dirty="0" err="1">
                <a:solidFill>
                  <a:srgbClr val="FF0000"/>
                </a:solidFill>
              </a:rPr>
              <a:t>пазлы</a:t>
            </a:r>
            <a:r>
              <a:rPr lang="ru-RU" b="1" dirty="0">
                <a:solidFill>
                  <a:srgbClr val="FF0000"/>
                </a:solidFill>
              </a:rPr>
              <a:t> «Военный </a:t>
            </a:r>
            <a:r>
              <a:rPr lang="ru-RU" b="1" dirty="0" smtClean="0">
                <a:solidFill>
                  <a:srgbClr val="FF0000"/>
                </a:solidFill>
              </a:rPr>
              <a:t>транспорт»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0128" y="63183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«Подбери военную форму и транспорт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147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50" r="23282" b="-1"/>
          <a:stretch/>
        </p:blipFill>
        <p:spPr>
          <a:xfrm rot="5400000">
            <a:off x="6845862" y="4034427"/>
            <a:ext cx="2136043" cy="2214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/>
          <a:stretch/>
        </p:blipFill>
        <p:spPr>
          <a:xfrm rot="5400000">
            <a:off x="-103795" y="1451734"/>
            <a:ext cx="3606310" cy="29523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1001" r="3801" b="-1001"/>
          <a:stretch/>
        </p:blipFill>
        <p:spPr>
          <a:xfrm rot="5400000">
            <a:off x="5833605" y="871251"/>
            <a:ext cx="3145797" cy="2932704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07504" y="21208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«Георгиевская ленточка»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429000"/>
            <a:ext cx="3437151" cy="32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Заключение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032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Приобщая детей к историческим событиям военных лет и знакомя с памятными датами, героями, традициями родной страны, мы развиваем личность каждого ребенка, который, будет знать историю своей </a:t>
            </a:r>
            <a:r>
              <a:rPr lang="ru-RU" sz="2000" dirty="0" smtClean="0"/>
              <a:t>страны,  </a:t>
            </a:r>
            <a:r>
              <a:rPr lang="ru-RU" sz="2000" dirty="0"/>
              <a:t>чтить память погибших в Великой Отечественной войне, уважительно относиться к ветеранам и старшему поколению. Народ, не передающий все самое ценное из поколения в поколение, - народ без будущего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В силу психологических особенностей дошкольников, трудно знакомить детей с историей, т.к. в этом возрасте отсутствуют чёткие представления о времени. Данный проект является социально-значимым </a:t>
            </a:r>
            <a:r>
              <a:rPr lang="ru-RU" sz="2000" dirty="0" smtClean="0"/>
              <a:t>для </a:t>
            </a:r>
            <a:r>
              <a:rPr lang="ru-RU" sz="2000" dirty="0"/>
              <a:t>ознакомления детей с частью истории русского </a:t>
            </a:r>
            <a:r>
              <a:rPr lang="ru-RU" sz="2000" dirty="0" smtClean="0"/>
              <a:t>народа.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21444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784976" cy="632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b="1" dirty="0" smtClean="0">
                <a:solidFill>
                  <a:srgbClr val="0070C0"/>
                </a:solidFill>
                <a:latin typeface="Tahoma"/>
                <a:ea typeface="Times New Roman"/>
                <a:cs typeface="Times New Roman"/>
              </a:rPr>
              <a:t>                               Литература</a:t>
            </a:r>
            <a:endParaRPr lang="ru-RU" sz="16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                  Воронова 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А. Воспитать патриота : программы, мероприятия, игры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      Ростов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 Дону : Феникс, 2008. - 282 с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Воспитание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нравственных чувств у средних дошкольников / Под ред. Виноградовой А. М., - М., 1980.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Детям о Великой Победе / Казаков А. П., Шорыгина Т. А., - М., 2007.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Дни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Воинской Славы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/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Зацепина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М. Б., М., - 2008.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Дошкольникам о защитниках отечества : методическое пособие по патриотическому воспитанию в ДОУ / под. ред. Л. А.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Кондрыкинской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- Москва : Сфера, 2006. - 192 с.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Как научить детей любить Родину / Антонов Ю. Е., Левина Л. В., Розова О. В. и др. - М., 2005.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Мой родной дом / Под ред.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Араповой-Пискаревой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Н. А., - М., 2005.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Моя страна. Возрождение национальной культуры и воспитание нравственно-патриотических чувств у дошкольников : практическое пособие для воспитателей и методистов. - Воронеж : Учитель, 2005. - 205 с.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Новицкая, М.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Ю.Наследие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: патриотическое воспитание в детском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саду.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Москва :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Линка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-Пресс, 2003. - 200 с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2486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836712"/>
            <a:ext cx="7571184" cy="30243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8800" b="1" dirty="0" smtClean="0">
                <a:solidFill>
                  <a:srgbClr val="0070C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8800" b="1" dirty="0" smtClean="0">
                <a:solidFill>
                  <a:srgbClr val="0070C0"/>
                </a:solidFill>
              </a:rPr>
              <a:t>за внимание!</a:t>
            </a:r>
            <a:endParaRPr lang="ru-RU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648072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Актуальность: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264696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r>
              <a:rPr lang="ru-RU" sz="6400" i="1" dirty="0">
                <a:solidFill>
                  <a:srgbClr val="FF0000"/>
                </a:solidFill>
              </a:rPr>
              <a:t>«…Чтоб снова</a:t>
            </a:r>
          </a:p>
          <a:p>
            <a:pPr marL="0" indent="0" algn="r">
              <a:buNone/>
            </a:pPr>
            <a:r>
              <a:rPr lang="ru-RU" sz="6400" i="1" dirty="0">
                <a:solidFill>
                  <a:srgbClr val="FF0000"/>
                </a:solidFill>
              </a:rPr>
              <a:t>На земной планете</a:t>
            </a:r>
          </a:p>
          <a:p>
            <a:pPr marL="0" indent="0" algn="r">
              <a:buNone/>
            </a:pPr>
            <a:r>
              <a:rPr lang="ru-RU" sz="6400" i="1" dirty="0">
                <a:solidFill>
                  <a:srgbClr val="FF0000"/>
                </a:solidFill>
              </a:rPr>
              <a:t>Не повторилось той войны,</a:t>
            </a:r>
          </a:p>
          <a:p>
            <a:pPr marL="0" indent="0" algn="r">
              <a:buNone/>
            </a:pPr>
            <a:r>
              <a:rPr lang="ru-RU" sz="6400" i="1" dirty="0">
                <a:solidFill>
                  <a:srgbClr val="FF0000"/>
                </a:solidFill>
              </a:rPr>
              <a:t>Нам нужно, чтобы наши дети</a:t>
            </a:r>
          </a:p>
          <a:p>
            <a:pPr marL="0" indent="0" algn="r">
              <a:buNone/>
            </a:pPr>
            <a:r>
              <a:rPr lang="ru-RU" sz="6400" i="1" dirty="0">
                <a:solidFill>
                  <a:srgbClr val="FF0000"/>
                </a:solidFill>
              </a:rPr>
              <a:t>Об этом помнили,</a:t>
            </a:r>
          </a:p>
          <a:p>
            <a:pPr marL="0" indent="0" algn="r">
              <a:buNone/>
            </a:pPr>
            <a:r>
              <a:rPr lang="ru-RU" sz="6400" i="1" dirty="0">
                <a:solidFill>
                  <a:srgbClr val="FF0000"/>
                </a:solidFill>
              </a:rPr>
              <a:t>Как мы!»</a:t>
            </a:r>
          </a:p>
          <a:p>
            <a:pPr marL="0" indent="0" algn="r">
              <a:buNone/>
            </a:pPr>
            <a:r>
              <a:rPr lang="ru-RU" sz="6400" i="1" dirty="0">
                <a:solidFill>
                  <a:srgbClr val="FF0000"/>
                </a:solidFill>
              </a:rPr>
              <a:t>Юрий Воронов,</a:t>
            </a:r>
          </a:p>
          <a:p>
            <a:pPr marL="0" indent="0" algn="r">
              <a:buNone/>
            </a:pPr>
            <a:r>
              <a:rPr lang="ru-RU" sz="6400" i="1" dirty="0">
                <a:solidFill>
                  <a:srgbClr val="FF0000"/>
                </a:solidFill>
              </a:rPr>
              <a:t>Участник блокады Ленинграда.</a:t>
            </a:r>
          </a:p>
          <a:p>
            <a:pPr marL="0" indent="0">
              <a:buNone/>
            </a:pPr>
            <a:r>
              <a:rPr lang="ru-RU" sz="6400" dirty="0"/>
              <a:t>В </a:t>
            </a:r>
            <a:r>
              <a:rPr lang="ru-RU" sz="6400" dirty="0" smtClean="0"/>
              <a:t>2025 </a:t>
            </a:r>
            <a:r>
              <a:rPr lang="ru-RU" sz="6400" dirty="0"/>
              <a:t>году исполняется знаменательная дата – </a:t>
            </a:r>
            <a:r>
              <a:rPr lang="ru-RU" sz="6400" dirty="0" smtClean="0"/>
              <a:t>80-летие </a:t>
            </a:r>
            <a:r>
              <a:rPr lang="ru-RU" sz="6400" dirty="0"/>
              <a:t>Победы в Великой Отечественной войне.</a:t>
            </a:r>
          </a:p>
          <a:p>
            <a:pPr marL="0" indent="0">
              <a:buNone/>
            </a:pPr>
            <a:r>
              <a:rPr lang="ru-RU" sz="6400" dirty="0"/>
              <a:t>Патриотическое воспитание подрастающего поколения всегда являлось одной из важнейших задач современного общества. Под патриотическим воспитанием понимается постепенное формирование у детей любви к своей Родине, постоянная готовность к её защите.  Детство – самая благодатная пора для привития священного чувства любви к Родине.</a:t>
            </a:r>
          </a:p>
          <a:p>
            <a:pPr marL="0" indent="0">
              <a:buNone/>
            </a:pPr>
            <a:r>
              <a:rPr lang="ru-RU" sz="6400" dirty="0"/>
              <a:t>Чувство любви к Родине – это одно из самых сильных чувств, без него человек ущербен, не ощущает своих корней. А почувствует ли он привязанность к родной земле или отдалится от нее, это уже зависит от обстоятельств жизни и воспитания. Поэтому важно, чтобы ребенок уже в дошкольном возрасте почувствовал личную ответственность за родную землю и ее будущее.</a:t>
            </a:r>
          </a:p>
          <a:p>
            <a:pPr marL="0" indent="0">
              <a:buNone/>
            </a:pPr>
            <a:r>
              <a:rPr lang="ru-RU" sz="6400" dirty="0"/>
              <a:t>У В.П. Астафьева есть замечательные слова: «Если у человека нет матери, нет отца, но есть Родина - он ещё не сирота. Всё проходит: любовь, горечь утрат, даже боль от ран проходит, но никогда - никогда не проходит и не гаснет тоска по Родине...».</a:t>
            </a:r>
          </a:p>
          <a:p>
            <a:pPr marL="0" indent="0">
              <a:buNone/>
            </a:pPr>
            <a:r>
              <a:rPr lang="ru-RU" sz="6400" dirty="0"/>
              <a:t>9 Мая - Великий праздник для нашего народа. День радости и вместе с тем день печали. В этот праздник мы поздравляем ветеранов и чтим память погибших. Многие десятилетия эта традиция передается из поколения к поколению. И вот сейчас поздравляют ветеранов уже их правнуки.</a:t>
            </a:r>
          </a:p>
          <a:p>
            <a:pPr marL="0" indent="0">
              <a:buNone/>
            </a:pPr>
            <a:r>
              <a:rPr lang="ru-RU" sz="6400" dirty="0"/>
              <a:t>Создание проекта «Мы память бережно храним» направлено на работу по воспитанию у дошкольников чувства гордости за свой народ, уважения к его свершениям и достойным страницам истории, предполагает привлечение детей и родителей к изучению знаменательных дат Великой Отечественной войны 1941-1945 </a:t>
            </a:r>
            <a:r>
              <a:rPr lang="ru-RU" sz="6400" dirty="0" smtClean="0"/>
              <a:t>годов.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5763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84776" cy="792088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сформированы представления 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детей о подвиге защитников русской земли во время Великой Отечественной Войны,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празднике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День Победы, о ветеранах Великой Отечественной войны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b="1" dirty="0" smtClean="0">
                <a:solidFill>
                  <a:srgbClr val="0070C0"/>
                </a:solidFill>
              </a:rPr>
              <a:t>Цель проекта: </a:t>
            </a:r>
            <a:r>
              <a:rPr lang="ru-RU" sz="1600" dirty="0"/>
              <a:t>р</a:t>
            </a:r>
            <a:r>
              <a:rPr lang="ru-RU" sz="1600" dirty="0" smtClean="0"/>
              <a:t>асширять </a:t>
            </a:r>
            <a:r>
              <a:rPr lang="ru-RU" sz="1600" dirty="0"/>
              <a:t>знания </a:t>
            </a:r>
            <a:r>
              <a:rPr lang="ru-RU" sz="1600" dirty="0" smtClean="0"/>
              <a:t>детей </a:t>
            </a:r>
            <a:r>
              <a:rPr lang="ru-RU" sz="1600" dirty="0"/>
              <a:t>о Великой Отечественной войне и ее </a:t>
            </a:r>
            <a:r>
              <a:rPr lang="ru-RU" sz="1600" dirty="0" smtClean="0"/>
              <a:t>героях, сформировать представления детей о празднике День Победы; воспитывать патриотизм </a:t>
            </a:r>
            <a:r>
              <a:rPr lang="ru-RU" sz="1600" dirty="0"/>
              <a:t>и чувства гордости за свою Родину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rgbClr val="0070C0"/>
                </a:solidFill>
              </a:rPr>
              <a:t>Задачи проекта:</a:t>
            </a:r>
          </a:p>
          <a:p>
            <a:pPr marL="0" indent="0">
              <a:buNone/>
            </a:pPr>
            <a:r>
              <a:rPr lang="ru-RU" sz="1600" i="1" u="sng" dirty="0"/>
              <a:t>Образовательные:</a:t>
            </a:r>
            <a:endParaRPr lang="ru-RU" sz="1600" u="sng" dirty="0"/>
          </a:p>
          <a:p>
            <a:r>
              <a:rPr lang="ru-RU" sz="1600" dirty="0"/>
              <a:t>- формировать представление об истории Великой Отечественной войны, используя различные виды деятельности;</a:t>
            </a:r>
          </a:p>
          <a:p>
            <a:r>
              <a:rPr lang="ru-RU" sz="1600" dirty="0"/>
              <a:t>- познакомить с ходом военных действий во время Великой Отечественной войны, с городами - героями; пробуждать интерес к прошлому нашего города, района, страны;</a:t>
            </a:r>
          </a:p>
          <a:p>
            <a:r>
              <a:rPr lang="ru-RU" sz="1600" dirty="0"/>
              <a:t>- уточнить и расширить представления детей о защитниках  </a:t>
            </a:r>
            <a:r>
              <a:rPr lang="ru-RU" sz="1600" dirty="0" smtClean="0"/>
              <a:t>страны </a:t>
            </a:r>
            <a:r>
              <a:rPr lang="ru-RU" sz="1600" dirty="0"/>
              <a:t>в годы войны, показать мужество и героизм людей в ходе Великой Отечественной войны;</a:t>
            </a:r>
          </a:p>
          <a:p>
            <a:r>
              <a:rPr lang="ru-RU" sz="1600" dirty="0"/>
              <a:t>- обогащать представления детей о главном празднике России – День Победы, о значении его для российского народа;</a:t>
            </a:r>
          </a:p>
          <a:p>
            <a:r>
              <a:rPr lang="ru-RU" sz="1600" dirty="0"/>
              <a:t>- наладить взаимодействие с родителями в воспитании у дошкольников патриотических чувств.</a:t>
            </a:r>
          </a:p>
          <a:p>
            <a:pPr marL="0" indent="0">
              <a:buNone/>
            </a:pPr>
            <a:r>
              <a:rPr lang="ru-RU" sz="1600" i="1" u="sng" dirty="0"/>
              <a:t>Развивающие</a:t>
            </a:r>
            <a:r>
              <a:rPr lang="ru-RU" sz="1600" i="1" dirty="0"/>
              <a:t>:</a:t>
            </a:r>
            <a:endParaRPr lang="ru-RU" sz="1600" dirty="0"/>
          </a:p>
          <a:p>
            <a:r>
              <a:rPr lang="ru-RU" sz="1600" dirty="0"/>
              <a:t>- развивать восприятие произведений художественной литературы, живописи, музыки военных лет;</a:t>
            </a:r>
          </a:p>
          <a:p>
            <a:r>
              <a:rPr lang="ru-RU" sz="1600" dirty="0"/>
              <a:t>- обогащать и развивать словарный запас, учить выражать свои чувства и мысли;</a:t>
            </a:r>
          </a:p>
          <a:p>
            <a:r>
              <a:rPr lang="ru-RU" sz="1600" dirty="0"/>
              <a:t>- развивать чувство коллективизма.</a:t>
            </a:r>
          </a:p>
          <a:p>
            <a:pPr marL="0" indent="0">
              <a:buNone/>
            </a:pPr>
            <a:r>
              <a:rPr lang="ru-RU" sz="1600" i="1" u="sng" dirty="0"/>
              <a:t>Воспитательные:</a:t>
            </a:r>
            <a:endParaRPr lang="ru-RU" sz="1600" u="sng" dirty="0"/>
          </a:p>
          <a:p>
            <a:r>
              <a:rPr lang="ru-RU" sz="1600" dirty="0"/>
              <a:t>- воспитывать у детей чувство уважения к защитникам Родины, любовь и заботливое отношение к старшему поколению, ветеранам;</a:t>
            </a:r>
          </a:p>
          <a:p>
            <a:r>
              <a:rPr lang="ru-RU" sz="1600" dirty="0"/>
              <a:t>-воспитывать духовно-нравственные и патриотические чувства, любовь к Родине, гордость за Российскую Армию, свой народ.</a:t>
            </a:r>
          </a:p>
          <a:p>
            <a:pPr marL="0" indent="0">
              <a:buNone/>
            </a:pP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5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0070C0"/>
                </a:solidFill>
              </a:rPr>
              <a:t>Участники проекта: </a:t>
            </a:r>
            <a:r>
              <a:rPr lang="ru-RU" sz="1600" dirty="0" smtClean="0"/>
              <a:t>дети старшей группы, родители, воспитатели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Основные формы реализации проекта:</a:t>
            </a:r>
          </a:p>
          <a:p>
            <a:pPr>
              <a:buFontTx/>
              <a:buChar char="-"/>
            </a:pPr>
            <a:r>
              <a:rPr lang="ru-RU" sz="1600" dirty="0"/>
              <a:t>н</a:t>
            </a:r>
            <a:r>
              <a:rPr lang="ru-RU" sz="1600" dirty="0" smtClean="0"/>
              <a:t>епосредственно-образовательная деятельность</a:t>
            </a:r>
          </a:p>
          <a:p>
            <a:pPr>
              <a:buFontTx/>
              <a:buChar char="-"/>
            </a:pPr>
            <a:r>
              <a:rPr lang="ru-RU" sz="1600" dirty="0" smtClean="0"/>
              <a:t>коллективная работа</a:t>
            </a:r>
          </a:p>
          <a:p>
            <a:pPr>
              <a:buFontTx/>
              <a:buChar char="-"/>
            </a:pPr>
            <a:r>
              <a:rPr lang="ru-RU" sz="1600" dirty="0" smtClean="0"/>
              <a:t>беседы</a:t>
            </a:r>
          </a:p>
          <a:p>
            <a:pPr>
              <a:buFontTx/>
              <a:buChar char="-"/>
            </a:pPr>
            <a:r>
              <a:rPr lang="ru-RU" sz="1600" dirty="0" smtClean="0"/>
              <a:t>экскурсии</a:t>
            </a:r>
            <a:endParaRPr lang="ru-RU" sz="1600" dirty="0"/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dirty="0"/>
              <a:t>дидактические и сюжетно-ролевые </a:t>
            </a:r>
            <a:r>
              <a:rPr lang="ru-RU" sz="1600" dirty="0" smtClean="0"/>
              <a:t>игры</a:t>
            </a:r>
          </a:p>
          <a:p>
            <a:pPr>
              <a:buFontTx/>
              <a:buChar char="-"/>
            </a:pPr>
            <a:r>
              <a:rPr lang="ru-RU" sz="1600" dirty="0" smtClean="0"/>
              <a:t>чтение </a:t>
            </a:r>
            <a:r>
              <a:rPr lang="ru-RU" sz="1600" dirty="0"/>
              <a:t>художественной </a:t>
            </a:r>
            <a:r>
              <a:rPr lang="ru-RU" sz="1600" dirty="0" smtClean="0"/>
              <a:t>литературы</a:t>
            </a:r>
          </a:p>
          <a:p>
            <a:pPr marL="0" indent="0">
              <a:buNone/>
            </a:pPr>
            <a:r>
              <a:rPr lang="ru-RU" sz="1600" dirty="0" smtClean="0"/>
              <a:t>-       участие в патриотических акциях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dirty="0"/>
              <a:t>просмотр </a:t>
            </a:r>
            <a:r>
              <a:rPr lang="ru-RU" sz="1600" dirty="0" smtClean="0"/>
              <a:t>презентаций, иллюстраций о ВОВ</a:t>
            </a:r>
          </a:p>
          <a:p>
            <a:pPr>
              <a:buFontTx/>
              <a:buChar char="-"/>
            </a:pPr>
            <a:r>
              <a:rPr lang="ru-RU" sz="1600" dirty="0" smtClean="0"/>
              <a:t> создание «Книга памяти»</a:t>
            </a:r>
          </a:p>
          <a:p>
            <a:pPr>
              <a:buFontTx/>
              <a:buChar char="-"/>
            </a:pPr>
            <a:r>
              <a:rPr lang="ru-RU" sz="1600" dirty="0" smtClean="0"/>
              <a:t>работа </a:t>
            </a:r>
            <a:r>
              <a:rPr lang="ru-RU" sz="1600" dirty="0"/>
              <a:t>с </a:t>
            </a:r>
            <a:r>
              <a:rPr lang="ru-RU" sz="1600" dirty="0" smtClean="0"/>
              <a:t>родителями, консультации для родителей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Продолжительность проекта (сроки): </a:t>
            </a:r>
            <a:r>
              <a:rPr lang="ru-RU" sz="1600" dirty="0" smtClean="0"/>
              <a:t>краткосрочный,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/>
              <a:t>январь-май 2024г.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63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36004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Этапы реализации проекта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этап – подготовительный ( сроки) – январь </a:t>
            </a:r>
          </a:p>
          <a:p>
            <a:pPr marL="0" indent="0">
              <a:buNone/>
            </a:pPr>
            <a:r>
              <a:rPr lang="ru-RU" sz="1400" dirty="0" smtClean="0"/>
              <a:t>- обсуждение целей и задач проекта;</a:t>
            </a:r>
          </a:p>
          <a:p>
            <a:pPr marL="0" indent="0">
              <a:buNone/>
            </a:pPr>
            <a:r>
              <a:rPr lang="ru-RU" sz="1400" dirty="0" smtClean="0"/>
              <a:t>- планирование предстоящей деятельности;</a:t>
            </a:r>
          </a:p>
          <a:p>
            <a:pPr marL="0" indent="0">
              <a:buNone/>
            </a:pPr>
            <a:r>
              <a:rPr lang="ru-RU" sz="1400" dirty="0" smtClean="0"/>
              <a:t>- определение методов, форм организации деятельности;</a:t>
            </a:r>
          </a:p>
          <a:p>
            <a:pPr marL="0" indent="0">
              <a:buNone/>
            </a:pPr>
            <a:r>
              <a:rPr lang="ru-RU" sz="1400" dirty="0" smtClean="0"/>
              <a:t>-сбор информации, литературы, дополнительных материалов; подбор дидактического материала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этап – основной ( сроки) -  февраль, март</a:t>
            </a:r>
          </a:p>
          <a:p>
            <a:pPr marL="0" indent="0">
              <a:buNone/>
            </a:pPr>
            <a:r>
              <a:rPr lang="ru-RU" sz="1400" dirty="0" smtClean="0"/>
              <a:t>- экскурсии ( «Зал мужества», «Краеведческий музей);</a:t>
            </a:r>
          </a:p>
          <a:p>
            <a:pPr marL="0" indent="0">
              <a:buNone/>
            </a:pPr>
            <a:r>
              <a:rPr lang="ru-RU" sz="1400" dirty="0" smtClean="0"/>
              <a:t>- творческие мастерские (лепка, аппликация, рисование по теме);</a:t>
            </a:r>
          </a:p>
          <a:p>
            <a:pPr marL="0" indent="0">
              <a:buNone/>
            </a:pPr>
            <a:r>
              <a:rPr lang="ru-RU" sz="1400" dirty="0" smtClean="0"/>
              <a:t>- прослушивание военных песен ( «Катюша, «День Победы», «Прощание Славянки»);</a:t>
            </a:r>
          </a:p>
          <a:p>
            <a:pPr marL="0" indent="0">
              <a:buNone/>
            </a:pPr>
            <a:r>
              <a:rPr lang="ru-RU" sz="1400" dirty="0" smtClean="0"/>
              <a:t>- чтение художественной литературы (А. Митяев «Мешок овсянки», «Треугольное письмо», Л. Кассиль «Памятник советскому солдату» и др.)</a:t>
            </a:r>
          </a:p>
          <a:p>
            <a:pPr marL="0" indent="0">
              <a:buNone/>
            </a:pPr>
            <a:r>
              <a:rPr lang="ru-RU" sz="1400" dirty="0" smtClean="0"/>
              <a:t>- создание альбомов, наглядных пособий;</a:t>
            </a:r>
          </a:p>
          <a:p>
            <a:pPr marL="0" indent="0">
              <a:buNone/>
            </a:pPr>
            <a:r>
              <a:rPr lang="ru-RU" sz="1400" dirty="0" smtClean="0"/>
              <a:t>- дидактические игры «Военные </a:t>
            </a:r>
            <a:r>
              <a:rPr lang="ru-RU" sz="1400" dirty="0" err="1" smtClean="0"/>
              <a:t>пазлы</a:t>
            </a:r>
            <a:r>
              <a:rPr lang="ru-RU" sz="1400" dirty="0" smtClean="0"/>
              <a:t>», «Подбери форму, транспорт»</a:t>
            </a:r>
          </a:p>
          <a:p>
            <a:pPr marL="0" indent="0">
              <a:buNone/>
            </a:pPr>
            <a:r>
              <a:rPr lang="ru-RU" sz="1400" dirty="0" smtClean="0"/>
              <a:t>- акция «Георгиевская ленточка. Я помню! Я горжусь!»;</a:t>
            </a:r>
          </a:p>
          <a:p>
            <a:pPr marL="0" indent="0">
              <a:buNone/>
            </a:pPr>
            <a:r>
              <a:rPr lang="ru-RU" sz="1400" dirty="0" smtClean="0"/>
              <a:t>- акции «Колокольный звон», «Блокадная ласточка»;</a:t>
            </a:r>
          </a:p>
          <a:p>
            <a:pPr marL="0" indent="0">
              <a:buNone/>
            </a:pPr>
            <a:r>
              <a:rPr lang="ru-RU" sz="1400" dirty="0" smtClean="0"/>
              <a:t>- </a:t>
            </a:r>
            <a:r>
              <a:rPr lang="ru-RU" sz="1400" dirty="0"/>
              <a:t>к</a:t>
            </a:r>
            <a:r>
              <a:rPr lang="ru-RU" sz="1400" dirty="0" smtClean="0"/>
              <a:t>онсультация  для родителей «Как рассказать детям о войне?», папка-передвижка «</a:t>
            </a:r>
            <a:r>
              <a:rPr lang="ru-RU" sz="1400" smtClean="0"/>
              <a:t>День Победы»</a:t>
            </a:r>
            <a:endParaRPr lang="ru-RU" sz="1400" dirty="0" smtClean="0"/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3 этап – заключительный (сроки) - апрель</a:t>
            </a:r>
            <a:endParaRPr lang="ru-RU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400" dirty="0" smtClean="0"/>
              <a:t>- оформление выставки «Салют над городом в честь Победы»</a:t>
            </a:r>
          </a:p>
          <a:p>
            <a:pPr marL="0" indent="0">
              <a:buNone/>
            </a:pPr>
            <a:r>
              <a:rPr lang="ru-RU" sz="1400" dirty="0" smtClean="0"/>
              <a:t>- создание «Книга памяти»;</a:t>
            </a:r>
          </a:p>
          <a:p>
            <a:pPr marL="0" indent="0">
              <a:buNone/>
            </a:pPr>
            <a:r>
              <a:rPr lang="ru-RU" sz="1400" dirty="0" smtClean="0"/>
              <a:t>- показ презентации «Мы память бережно храним!»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11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737" y="980728"/>
            <a:ext cx="8229600" cy="50405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70C0"/>
                </a:solidFill>
              </a:rPr>
              <a:t>Предполагаемый результат: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76362"/>
            <a:ext cx="8229600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- развитие </a:t>
            </a:r>
            <a:r>
              <a:rPr lang="ru-RU" sz="1800" dirty="0"/>
              <a:t>познавательной активности у детей;</a:t>
            </a:r>
          </a:p>
          <a:p>
            <a:pPr marL="0" indent="0">
              <a:buNone/>
            </a:pPr>
            <a:r>
              <a:rPr lang="ru-RU" sz="1800" dirty="0" smtClean="0"/>
              <a:t>- проявление </a:t>
            </a:r>
            <a:r>
              <a:rPr lang="ru-RU" sz="1800" dirty="0"/>
              <a:t>самостоятельности и инициативности в сюжетно-ролевых </a:t>
            </a:r>
            <a:r>
              <a:rPr lang="ru-RU" sz="1800" dirty="0" smtClean="0"/>
              <a:t>играх, рассматривании </a:t>
            </a:r>
            <a:r>
              <a:rPr lang="ru-RU" sz="1800" dirty="0"/>
              <a:t>иллюстраций, участие в беседах, проявление творчества</a:t>
            </a:r>
            <a:r>
              <a:rPr lang="ru-RU" sz="1800" dirty="0" smtClean="0"/>
              <a:t>;</a:t>
            </a:r>
          </a:p>
          <a:p>
            <a:pPr marL="0" indent="0">
              <a:buNone/>
            </a:pPr>
            <a:r>
              <a:rPr lang="ru-RU" sz="1800" dirty="0" smtClean="0"/>
              <a:t>- формирование знаний о Великой Отечественной войне;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- </a:t>
            </a:r>
            <a:r>
              <a:rPr lang="ru-RU" sz="1800" dirty="0" smtClean="0"/>
              <a:t>воспитание уважения к своему народу, любви к  Родине, гордости за свое Отечество;</a:t>
            </a:r>
          </a:p>
          <a:p>
            <a:pPr marL="0" indent="0">
              <a:buNone/>
            </a:pPr>
            <a:r>
              <a:rPr lang="ru-RU" sz="1800" dirty="0" smtClean="0"/>
              <a:t>- формирование личностных качеств: патриотизма, отзывчивости, доброты, справедливости;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- формирование знаний о празднике День Победы и его значимости для нашего народа;</a:t>
            </a:r>
          </a:p>
          <a:p>
            <a:pPr marL="0" indent="0">
              <a:buNone/>
            </a:pPr>
            <a:r>
              <a:rPr lang="ru-RU" sz="1800" dirty="0" smtClean="0"/>
              <a:t>- понимание значимости мира на земле и его ценности для человека.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2850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5256584" cy="307133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>
                <a:solidFill>
                  <a:srgbClr val="FF0000"/>
                </a:solidFill>
              </a:rPr>
              <a:t>Вот как это было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2" y="4149080"/>
            <a:ext cx="2636111" cy="197708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6" y="1457066"/>
            <a:ext cx="2983879" cy="22379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9" t="14999" r="5902" b="6601"/>
          <a:stretch/>
        </p:blipFill>
        <p:spPr>
          <a:xfrm rot="5400000">
            <a:off x="3333240" y="4174311"/>
            <a:ext cx="2676715" cy="2204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20601"/>
          <a:stretch/>
        </p:blipFill>
        <p:spPr>
          <a:xfrm rot="5400000">
            <a:off x="3884887" y="1588868"/>
            <a:ext cx="2517558" cy="1728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6600" r="23750" b="5200"/>
          <a:stretch/>
        </p:blipFill>
        <p:spPr>
          <a:xfrm rot="5400000">
            <a:off x="6568916" y="2520388"/>
            <a:ext cx="2440269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0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2387" y="1733928"/>
            <a:ext cx="2395289" cy="17964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3595" y="2165437"/>
            <a:ext cx="3140968" cy="2355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231" y="1557689"/>
            <a:ext cx="3094883" cy="2321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1758" y="4451646"/>
            <a:ext cx="2167137" cy="1625353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976664" cy="7060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Экскурсия в «Зал Мужества»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7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7475" r="3931" b="389"/>
          <a:stretch/>
        </p:blipFill>
        <p:spPr>
          <a:xfrm>
            <a:off x="5868144" y="1105965"/>
            <a:ext cx="2444579" cy="1798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35" y="8099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3728" y="190318"/>
            <a:ext cx="3744416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Творческая мастерская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90" y="116632"/>
            <a:ext cx="2306474" cy="1729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97" y="1333318"/>
            <a:ext cx="2448272" cy="1836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" t="9838" r="-497" b="12200"/>
          <a:stretch/>
        </p:blipFill>
        <p:spPr>
          <a:xfrm>
            <a:off x="5941466" y="2193364"/>
            <a:ext cx="3095317" cy="17920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65" y="3575304"/>
            <a:ext cx="2877401" cy="21580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9" y="1312704"/>
            <a:ext cx="2832527" cy="212439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6" b="2194"/>
          <a:stretch/>
        </p:blipFill>
        <p:spPr>
          <a:xfrm rot="21368331">
            <a:off x="402624" y="3825901"/>
            <a:ext cx="2376061" cy="18405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89" y="4197522"/>
            <a:ext cx="2260449" cy="169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81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913</Words>
  <Application>Microsoft Office PowerPoint</Application>
  <PresentationFormat>Экран (4:3)</PresentationFormat>
  <Paragraphs>115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дошкольное образовательное учреждение  детский сад комбинированного вида №2  Проект    «Мы память бережно храним»</vt:lpstr>
      <vt:lpstr>Актуальность:</vt:lpstr>
      <vt:lpstr>Проблема: недостаточно сформированы представления у детей о подвиге защитников русской земли во время Великой Отечественной Войны, о празднике -  День Победы, о ветеранах Великой Отечественной войны. </vt:lpstr>
      <vt:lpstr>Участники проекта: дети старшей группы, родители, воспитатели</vt:lpstr>
      <vt:lpstr>Этапы реализации проекта</vt:lpstr>
      <vt:lpstr>Предполагаемый результат:</vt:lpstr>
      <vt:lpstr>Вот как это было</vt:lpstr>
      <vt:lpstr>Экскурсия в «Зал Мужества»</vt:lpstr>
      <vt:lpstr>Творческая мастерская </vt:lpstr>
      <vt:lpstr>О Блокаде Ленинграда   (минута молчания, участие в акции «Колокольный звон», коллективная работа «блокадная ласточка»)</vt:lpstr>
      <vt:lpstr>Сталинграду посвящается…..</vt:lpstr>
      <vt:lpstr>Презентация PowerPoint</vt:lpstr>
      <vt:lpstr>Дидактические игры  </vt:lpstr>
      <vt:lpstr>«Георгиевская ленточка» </vt:lpstr>
      <vt:lpstr>Заключение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FFF1098765</dc:creator>
  <cp:lastModifiedBy>Andrey</cp:lastModifiedBy>
  <cp:revision>32</cp:revision>
  <dcterms:created xsi:type="dcterms:W3CDTF">2024-04-14T10:58:11Z</dcterms:created>
  <dcterms:modified xsi:type="dcterms:W3CDTF">2024-09-15T19:07:13Z</dcterms:modified>
</cp:coreProperties>
</file>